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29" r:id="rId2"/>
    <p:sldId id="317" r:id="rId3"/>
    <p:sldId id="318" r:id="rId4"/>
    <p:sldId id="345" r:id="rId5"/>
    <p:sldId id="319" r:id="rId6"/>
    <p:sldId id="332" r:id="rId7"/>
    <p:sldId id="346" r:id="rId8"/>
    <p:sldId id="347" r:id="rId9"/>
    <p:sldId id="320" r:id="rId10"/>
    <p:sldId id="322" r:id="rId11"/>
    <p:sldId id="323" r:id="rId12"/>
    <p:sldId id="324" r:id="rId13"/>
    <p:sldId id="325" r:id="rId14"/>
    <p:sldId id="326" r:id="rId15"/>
    <p:sldId id="330" r:id="rId16"/>
    <p:sldId id="315" r:id="rId17"/>
    <p:sldId id="316" r:id="rId18"/>
    <p:sldId id="321" r:id="rId19"/>
    <p:sldId id="334" r:id="rId20"/>
    <p:sldId id="305" r:id="rId21"/>
    <p:sldId id="311" r:id="rId22"/>
    <p:sldId id="304" r:id="rId23"/>
    <p:sldId id="312" r:id="rId24"/>
    <p:sldId id="331" r:id="rId25"/>
    <p:sldId id="337" r:id="rId26"/>
    <p:sldId id="338" r:id="rId27"/>
    <p:sldId id="339" r:id="rId28"/>
    <p:sldId id="340" r:id="rId29"/>
    <p:sldId id="343" r:id="rId30"/>
    <p:sldId id="314" r:id="rId31"/>
    <p:sldId id="336" r:id="rId32"/>
    <p:sldId id="335" r:id="rId33"/>
    <p:sldId id="342" r:id="rId34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99"/>
    <a:srgbClr val="FCFCDC"/>
    <a:srgbClr val="E3B0AF"/>
    <a:srgbClr val="FF9900"/>
    <a:srgbClr val="663300"/>
    <a:srgbClr val="FF33CC"/>
    <a:srgbClr val="0000FF"/>
    <a:srgbClr val="892511"/>
    <a:srgbClr val="FFFFCC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94660"/>
  </p:normalViewPr>
  <p:slideViewPr>
    <p:cSldViewPr>
      <p:cViewPr varScale="1">
        <p:scale>
          <a:sx n="65" d="100"/>
          <a:sy n="65" d="100"/>
        </p:scale>
        <p:origin x="-1109" y="-77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17F6F-C7F6-45D2-A501-02AA21FBDCDA}" type="doc">
      <dgm:prSet loTypeId="urn:microsoft.com/office/officeart/2005/8/layout/chevron2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4D24722-1F11-4786-991F-C5BCE3FC088B}">
      <dgm:prSet phldrT="[Texte]"/>
      <dgm:spPr/>
      <dgm:t>
        <a:bodyPr/>
        <a:lstStyle/>
        <a:p>
          <a:r>
            <a:rPr lang="fr-FR" dirty="0" smtClean="0"/>
            <a:t>2002-2004</a:t>
          </a:r>
          <a:endParaRPr lang="fr-FR" dirty="0"/>
        </a:p>
      </dgm:t>
    </dgm:pt>
    <dgm:pt modelId="{6533A71A-0989-4F44-BFFE-33A97BB467B7}" type="parTrans" cxnId="{5627A99F-776C-4F86-B46D-F66DB00C8EC5}">
      <dgm:prSet/>
      <dgm:spPr/>
      <dgm:t>
        <a:bodyPr/>
        <a:lstStyle/>
        <a:p>
          <a:endParaRPr lang="fr-FR"/>
        </a:p>
      </dgm:t>
    </dgm:pt>
    <dgm:pt modelId="{4DE1B57A-4DE7-4CB4-9568-41B3F519DE04}" type="sibTrans" cxnId="{5627A99F-776C-4F86-B46D-F66DB00C8EC5}">
      <dgm:prSet/>
      <dgm:spPr/>
      <dgm:t>
        <a:bodyPr/>
        <a:lstStyle/>
        <a:p>
          <a:endParaRPr lang="fr-FR"/>
        </a:p>
      </dgm:t>
    </dgm:pt>
    <dgm:pt modelId="{D14B1791-3049-4C12-BA5A-0FA58CEADAD4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2005</a:t>
          </a:r>
          <a:endParaRPr lang="fr-FR" dirty="0"/>
        </a:p>
      </dgm:t>
    </dgm:pt>
    <dgm:pt modelId="{7F5813CB-CB2E-4941-9D32-B02F815FDE02}" type="parTrans" cxnId="{DB927FF6-C629-4F33-B198-34265740B067}">
      <dgm:prSet/>
      <dgm:spPr/>
      <dgm:t>
        <a:bodyPr/>
        <a:lstStyle/>
        <a:p>
          <a:endParaRPr lang="fr-FR"/>
        </a:p>
      </dgm:t>
    </dgm:pt>
    <dgm:pt modelId="{7A5E5C3A-0879-4A70-9761-7BCCC689BD1A}" type="sibTrans" cxnId="{DB927FF6-C629-4F33-B198-34265740B067}">
      <dgm:prSet/>
      <dgm:spPr/>
      <dgm:t>
        <a:bodyPr/>
        <a:lstStyle/>
        <a:p>
          <a:endParaRPr lang="fr-FR"/>
        </a:p>
      </dgm:t>
    </dgm:pt>
    <dgm:pt modelId="{4745BA6B-8033-4CFB-8A06-BD8E121B01F7}">
      <dgm:prSet phldrT="[Texte]" custT="1"/>
      <dgm:spPr/>
      <dgm:t>
        <a:bodyPr/>
        <a:lstStyle/>
        <a:p>
          <a:r>
            <a:rPr lang="fr-FR" sz="1300" dirty="0" smtClean="0">
              <a:latin typeface="Arial" pitchFamily="34" charset="0"/>
              <a:cs typeface="Arial" pitchFamily="34" charset="0"/>
            </a:rPr>
            <a:t>Elargissement du périmètre d’intervention vers les zones industrielles classiques a travers la récupération de certains terrains aménagés par la CDG ( Gzenaya et bouznika)</a:t>
          </a:r>
          <a:endParaRPr lang="fr-FR" sz="1300" dirty="0">
            <a:latin typeface="Arial" pitchFamily="34" charset="0"/>
            <a:cs typeface="Arial" pitchFamily="34" charset="0"/>
          </a:endParaRPr>
        </a:p>
      </dgm:t>
    </dgm:pt>
    <dgm:pt modelId="{6E26F5BC-FDF1-4A8D-94F4-E19413C58D41}" type="parTrans" cxnId="{6296490B-5CB6-49E9-BA05-73DF493D4415}">
      <dgm:prSet/>
      <dgm:spPr/>
      <dgm:t>
        <a:bodyPr/>
        <a:lstStyle/>
        <a:p>
          <a:endParaRPr lang="fr-FR"/>
        </a:p>
      </dgm:t>
    </dgm:pt>
    <dgm:pt modelId="{E6C9D75A-5397-404B-BE26-16B40A55D5AB}" type="sibTrans" cxnId="{6296490B-5CB6-49E9-BA05-73DF493D4415}">
      <dgm:prSet/>
      <dgm:spPr/>
      <dgm:t>
        <a:bodyPr/>
        <a:lstStyle/>
        <a:p>
          <a:endParaRPr lang="fr-FR"/>
        </a:p>
      </dgm:t>
    </dgm:pt>
    <dgm:pt modelId="{BEF6D42F-1B98-45CE-A0EA-787CD8DF6417}">
      <dgm:prSet phldrT="[Texte]" custT="1"/>
      <dgm:spPr/>
      <dgm:t>
        <a:bodyPr/>
        <a:lstStyle/>
        <a:p>
          <a:r>
            <a:rPr lang="fr-FR" sz="1300" dirty="0" smtClean="0">
              <a:latin typeface="Arial" pitchFamily="34" charset="0"/>
              <a:cs typeface="Arial" pitchFamily="34" charset="0"/>
            </a:rPr>
            <a:t>Réflexion sur l’accompagnement du gouvernement au niveau du plan émergence dans le secteur d’</a:t>
          </a:r>
          <a:r>
            <a:rPr lang="fr-FR" sz="1300" dirty="0" err="1" smtClean="0">
              <a:latin typeface="Arial" pitchFamily="34" charset="0"/>
              <a:cs typeface="Arial" pitchFamily="34" charset="0"/>
            </a:rPr>
            <a:t>offshoring</a:t>
          </a:r>
          <a:endParaRPr lang="fr-FR" sz="1300" dirty="0">
            <a:latin typeface="Arial" pitchFamily="34" charset="0"/>
            <a:cs typeface="Arial" pitchFamily="34" charset="0"/>
          </a:endParaRPr>
        </a:p>
      </dgm:t>
    </dgm:pt>
    <dgm:pt modelId="{7D5E13E2-8A44-4FD4-A7D7-B0D44B9D1538}" type="parTrans" cxnId="{B2E4F256-883B-4B4C-9296-A5BE9F558381}">
      <dgm:prSet/>
      <dgm:spPr/>
      <dgm:t>
        <a:bodyPr/>
        <a:lstStyle/>
        <a:p>
          <a:endParaRPr lang="fr-FR"/>
        </a:p>
      </dgm:t>
    </dgm:pt>
    <dgm:pt modelId="{9FBC80EF-E19B-465F-A311-40C198758D54}" type="sibTrans" cxnId="{B2E4F256-883B-4B4C-9296-A5BE9F558381}">
      <dgm:prSet/>
      <dgm:spPr/>
      <dgm:t>
        <a:bodyPr/>
        <a:lstStyle/>
        <a:p>
          <a:endParaRPr lang="fr-FR"/>
        </a:p>
      </dgm:t>
    </dgm:pt>
    <dgm:pt modelId="{E898B338-308D-4070-89BC-903569912C5A}">
      <dgm:prSet phldrT="[Texte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fr-FR" dirty="0" smtClean="0"/>
            <a:t>2007</a:t>
          </a:r>
          <a:endParaRPr lang="fr-FR" dirty="0"/>
        </a:p>
      </dgm:t>
    </dgm:pt>
    <dgm:pt modelId="{FBC560E9-9514-439D-9243-11192CA8C5E5}" type="parTrans" cxnId="{F91FFBDF-1935-4D1D-BE22-235E1712C48F}">
      <dgm:prSet/>
      <dgm:spPr/>
      <dgm:t>
        <a:bodyPr/>
        <a:lstStyle/>
        <a:p>
          <a:endParaRPr lang="fr-FR"/>
        </a:p>
      </dgm:t>
    </dgm:pt>
    <dgm:pt modelId="{C9D56D4C-449E-4E1D-9015-5CD63EB9EDEA}" type="sibTrans" cxnId="{F91FFBDF-1935-4D1D-BE22-235E1712C48F}">
      <dgm:prSet/>
      <dgm:spPr/>
      <dgm:t>
        <a:bodyPr/>
        <a:lstStyle/>
        <a:p>
          <a:endParaRPr lang="fr-FR"/>
        </a:p>
      </dgm:t>
    </dgm:pt>
    <dgm:pt modelId="{97B8DD29-8A28-4062-B5E2-B84FF5172D38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dirty="0" smtClean="0">
              <a:latin typeface="Arial" pitchFamily="34" charset="0"/>
              <a:cs typeface="Arial" pitchFamily="34" charset="0"/>
            </a:rPr>
            <a:t>Réorganisation de MEDZ en trois pôles d’activité.</a:t>
          </a:r>
          <a:endParaRPr lang="fr-FR" sz="1300" dirty="0">
            <a:latin typeface="Arial" pitchFamily="34" charset="0"/>
            <a:cs typeface="Arial" pitchFamily="34" charset="0"/>
          </a:endParaRPr>
        </a:p>
      </dgm:t>
    </dgm:pt>
    <dgm:pt modelId="{A49B8887-A362-47A9-82AF-0F4616070D18}" type="parTrans" cxnId="{9A76A504-466D-4774-AEBE-D845C7B0999D}">
      <dgm:prSet/>
      <dgm:spPr/>
      <dgm:t>
        <a:bodyPr/>
        <a:lstStyle/>
        <a:p>
          <a:endParaRPr lang="fr-FR"/>
        </a:p>
      </dgm:t>
    </dgm:pt>
    <dgm:pt modelId="{A3DCF729-B028-4E95-87D4-5842DA2EEA55}" type="sibTrans" cxnId="{9A76A504-466D-4774-AEBE-D845C7B0999D}">
      <dgm:prSet/>
      <dgm:spPr/>
      <dgm:t>
        <a:bodyPr/>
        <a:lstStyle/>
        <a:p>
          <a:endParaRPr lang="fr-FR"/>
        </a:p>
      </dgm:t>
    </dgm:pt>
    <dgm:pt modelId="{79A4AF86-55C7-42E1-BB56-DD126DFE8E9A}">
      <dgm:prSet phldrT="[Texte]"/>
      <dgm:spPr>
        <a:solidFill>
          <a:schemeClr val="accent1">
            <a:lumMod val="10000"/>
          </a:schemeClr>
        </a:solidFill>
      </dgm:spPr>
      <dgm:t>
        <a:bodyPr/>
        <a:lstStyle/>
        <a:p>
          <a:r>
            <a:rPr lang="fr-FR" dirty="0" smtClean="0"/>
            <a:t>2008</a:t>
          </a:r>
          <a:endParaRPr lang="fr-FR" dirty="0"/>
        </a:p>
      </dgm:t>
    </dgm:pt>
    <dgm:pt modelId="{21BA4683-9261-4E83-A0F7-BF3F29985D7C}" type="parTrans" cxnId="{70D20A42-C492-4FFB-A96C-C61BA0425A27}">
      <dgm:prSet/>
      <dgm:spPr/>
      <dgm:t>
        <a:bodyPr/>
        <a:lstStyle/>
        <a:p>
          <a:endParaRPr lang="fr-FR"/>
        </a:p>
      </dgm:t>
    </dgm:pt>
    <dgm:pt modelId="{A6829E7C-0535-4B34-B187-C5A97EF0989B}" type="sibTrans" cxnId="{70D20A42-C492-4FFB-A96C-C61BA0425A27}">
      <dgm:prSet/>
      <dgm:spPr/>
      <dgm:t>
        <a:bodyPr/>
        <a:lstStyle/>
        <a:p>
          <a:endParaRPr lang="fr-FR"/>
        </a:p>
      </dgm:t>
    </dgm:pt>
    <dgm:pt modelId="{475A469D-E80A-43C7-9135-D8D0358A097A}">
      <dgm:prSet phldrT="[Texte]" custT="1"/>
      <dgm:spPr/>
      <dgm:t>
        <a:bodyPr/>
        <a:lstStyle/>
        <a:p>
          <a:r>
            <a:rPr lang="fr-FR" sz="1100" dirty="0" smtClean="0">
              <a:latin typeface="Arial" pitchFamily="34" charset="0"/>
              <a:cs typeface="Arial" pitchFamily="34" charset="0"/>
            </a:rPr>
            <a:t>Mise en place de la RSP de CDG développement , et orientation de MEDZ vers une nouvelle niche à savoir l’incubation et la conception.</a:t>
          </a:r>
          <a:endParaRPr lang="fr-FR" sz="1100" dirty="0">
            <a:latin typeface="Arial" pitchFamily="34" charset="0"/>
            <a:cs typeface="Arial" pitchFamily="34" charset="0"/>
          </a:endParaRPr>
        </a:p>
      </dgm:t>
    </dgm:pt>
    <dgm:pt modelId="{02F9BB72-5FFB-424C-A1BE-E18B7E2EB78C}" type="parTrans" cxnId="{8BFDC482-7180-44C3-A789-BCFE734279B4}">
      <dgm:prSet/>
      <dgm:spPr/>
      <dgm:t>
        <a:bodyPr/>
        <a:lstStyle/>
        <a:p>
          <a:endParaRPr lang="fr-FR"/>
        </a:p>
      </dgm:t>
    </dgm:pt>
    <dgm:pt modelId="{622AD2B8-A535-4B95-B906-2EAF7ECA78C6}" type="sibTrans" cxnId="{8BFDC482-7180-44C3-A789-BCFE734279B4}">
      <dgm:prSet/>
      <dgm:spPr/>
      <dgm:t>
        <a:bodyPr/>
        <a:lstStyle/>
        <a:p>
          <a:endParaRPr lang="fr-FR"/>
        </a:p>
      </dgm:t>
    </dgm:pt>
    <dgm:pt modelId="{63E25B1B-5BC8-402A-A2F3-9D5442AB7B55}">
      <dgm:prSet phldrT="[Texte]" custT="1"/>
      <dgm:spPr/>
      <dgm:t>
        <a:bodyPr/>
        <a:lstStyle/>
        <a:p>
          <a:r>
            <a:rPr lang="fr-FR" sz="1100" dirty="0" smtClean="0">
              <a:latin typeface="Arial" pitchFamily="34" charset="0"/>
              <a:cs typeface="Arial" pitchFamily="34" charset="0"/>
            </a:rPr>
            <a:t>Orientation du pôle industrie vers une nouvelle génération de zones industrielles  ( P2I)</a:t>
          </a:r>
          <a:endParaRPr lang="fr-FR" sz="1100" dirty="0">
            <a:latin typeface="Arial" pitchFamily="34" charset="0"/>
            <a:cs typeface="Arial" pitchFamily="34" charset="0"/>
          </a:endParaRPr>
        </a:p>
      </dgm:t>
    </dgm:pt>
    <dgm:pt modelId="{F77DEA12-F91B-4693-93AC-3E69B4AA5C8B}" type="parTrans" cxnId="{7AC7ADCD-829F-4F27-A808-092B9E4DA854}">
      <dgm:prSet/>
      <dgm:spPr/>
      <dgm:t>
        <a:bodyPr/>
        <a:lstStyle/>
        <a:p>
          <a:endParaRPr lang="fr-FR"/>
        </a:p>
      </dgm:t>
    </dgm:pt>
    <dgm:pt modelId="{8F43DB80-DF47-4B80-8338-BD145C04C095}" type="sibTrans" cxnId="{7AC7ADCD-829F-4F27-A808-092B9E4DA854}">
      <dgm:prSet/>
      <dgm:spPr/>
      <dgm:t>
        <a:bodyPr/>
        <a:lstStyle/>
        <a:p>
          <a:endParaRPr lang="fr-FR"/>
        </a:p>
      </dgm:t>
    </dgm:pt>
    <dgm:pt modelId="{D37C1C50-CBB5-4048-86D4-C422E7493D44}">
      <dgm:prSet phldrT="[Texte]" custT="1"/>
      <dgm:spPr/>
      <dgm:t>
        <a:bodyPr/>
        <a:lstStyle/>
        <a:p>
          <a:r>
            <a:rPr lang="fr-FR" sz="1100" dirty="0" smtClean="0">
              <a:latin typeface="Arial" pitchFamily="34" charset="0"/>
              <a:cs typeface="Arial" pitchFamily="34" charset="0"/>
            </a:rPr>
            <a:t>Création et études de plusieurs zones franches dans le royaume.</a:t>
          </a:r>
          <a:endParaRPr lang="fr-FR" sz="1100" dirty="0">
            <a:latin typeface="Arial" pitchFamily="34" charset="0"/>
            <a:cs typeface="Arial" pitchFamily="34" charset="0"/>
          </a:endParaRPr>
        </a:p>
      </dgm:t>
    </dgm:pt>
    <dgm:pt modelId="{CE8B3C71-FB16-46D6-919E-647A2A736B3F}" type="parTrans" cxnId="{CF9F2A6C-14C5-476D-AC60-E1655DED0122}">
      <dgm:prSet/>
      <dgm:spPr/>
      <dgm:t>
        <a:bodyPr/>
        <a:lstStyle/>
        <a:p>
          <a:endParaRPr lang="fr-FR"/>
        </a:p>
      </dgm:t>
    </dgm:pt>
    <dgm:pt modelId="{9B06225F-ACD4-4A2D-98D8-ADC6FBF8BAB0}" type="sibTrans" cxnId="{CF9F2A6C-14C5-476D-AC60-E1655DED0122}">
      <dgm:prSet/>
      <dgm:spPr/>
      <dgm:t>
        <a:bodyPr/>
        <a:lstStyle/>
        <a:p>
          <a:endParaRPr lang="fr-FR"/>
        </a:p>
      </dgm:t>
    </dgm:pt>
    <dgm:pt modelId="{67B900F7-EF0C-4D79-A86A-46BF0B829143}">
      <dgm:prSet phldrT="[Texte]" custT="1"/>
      <dgm:spPr/>
      <dgm:t>
        <a:bodyPr/>
        <a:lstStyle/>
        <a:p>
          <a:r>
            <a:rPr lang="fr-FR" sz="1600" dirty="0" smtClean="0">
              <a:latin typeface="Arial" pitchFamily="34" charset="0"/>
              <a:cs typeface="Arial" pitchFamily="34" charset="0"/>
            </a:rPr>
            <a:t>Aménagement des premières zones touristiques intégrées eu Maroc ( </a:t>
          </a:r>
          <a:r>
            <a:rPr lang="fr-FR" sz="1600" dirty="0" err="1" smtClean="0">
              <a:latin typeface="Arial" pitchFamily="34" charset="0"/>
              <a:cs typeface="Arial" pitchFamily="34" charset="0"/>
            </a:rPr>
            <a:t>Ageudal</a:t>
          </a:r>
          <a:r>
            <a:rPr lang="fr-FR" sz="1600" dirty="0" smtClean="0">
              <a:latin typeface="Arial" pitchFamily="34" charset="0"/>
              <a:cs typeface="Arial" pitchFamily="34" charset="0"/>
            </a:rPr>
            <a:t>, </a:t>
          </a:r>
          <a:r>
            <a:rPr lang="fr-FR" sz="1600" dirty="0" err="1" smtClean="0">
              <a:latin typeface="Arial" pitchFamily="34" charset="0"/>
              <a:cs typeface="Arial" pitchFamily="34" charset="0"/>
            </a:rPr>
            <a:t>Ghandouri</a:t>
          </a:r>
          <a:r>
            <a:rPr lang="fr-FR" sz="1600" dirty="0" smtClean="0">
              <a:latin typeface="Arial" pitchFamily="34" charset="0"/>
              <a:cs typeface="Arial" pitchFamily="34" charset="0"/>
            </a:rPr>
            <a:t>..)</a:t>
          </a:r>
          <a:endParaRPr lang="fr-FR" sz="1600" dirty="0">
            <a:latin typeface="Arial" pitchFamily="34" charset="0"/>
            <a:cs typeface="Arial" pitchFamily="34" charset="0"/>
          </a:endParaRPr>
        </a:p>
      </dgm:t>
    </dgm:pt>
    <dgm:pt modelId="{C2A14E27-29C6-4C23-A780-B7D9F4BABC65}" type="parTrans" cxnId="{591161F6-475A-4909-A467-FEF6C6F160F9}">
      <dgm:prSet/>
      <dgm:spPr/>
      <dgm:t>
        <a:bodyPr/>
        <a:lstStyle/>
        <a:p>
          <a:endParaRPr lang="fr-FR"/>
        </a:p>
      </dgm:t>
    </dgm:pt>
    <dgm:pt modelId="{77644414-FEA5-4FF5-9C3D-AB5F5338C4A3}" type="sibTrans" cxnId="{591161F6-475A-4909-A467-FEF6C6F160F9}">
      <dgm:prSet/>
      <dgm:spPr/>
      <dgm:t>
        <a:bodyPr/>
        <a:lstStyle/>
        <a:p>
          <a:endParaRPr lang="fr-FR"/>
        </a:p>
      </dgm:t>
    </dgm:pt>
    <dgm:pt modelId="{23B36D3B-BADF-4E8B-AFFD-7845D6D973F7}">
      <dgm:prSet phldrT="[Texte]"/>
      <dgm:spPr/>
      <dgm:t>
        <a:bodyPr/>
        <a:lstStyle/>
        <a:p>
          <a:endParaRPr lang="fr-FR" sz="1000" dirty="0"/>
        </a:p>
      </dgm:t>
    </dgm:pt>
    <dgm:pt modelId="{3832B44C-FDE0-4765-9941-3A4A440AD6F3}" type="parTrans" cxnId="{1A40761F-C5BA-4B3C-829E-CC7B1C75C5AC}">
      <dgm:prSet/>
      <dgm:spPr/>
      <dgm:t>
        <a:bodyPr/>
        <a:lstStyle/>
        <a:p>
          <a:endParaRPr lang="fr-FR"/>
        </a:p>
      </dgm:t>
    </dgm:pt>
    <dgm:pt modelId="{FBF672FF-D66C-4268-8BC0-E6EA26BD3354}" type="sibTrans" cxnId="{1A40761F-C5BA-4B3C-829E-CC7B1C75C5AC}">
      <dgm:prSet/>
      <dgm:spPr/>
      <dgm:t>
        <a:bodyPr/>
        <a:lstStyle/>
        <a:p>
          <a:endParaRPr lang="fr-FR"/>
        </a:p>
      </dgm:t>
    </dgm:pt>
    <dgm:pt modelId="{67AD8962-D3B7-4106-B84A-2E5961F2F688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300" dirty="0" smtClean="0"/>
            <a:t>2006</a:t>
          </a:r>
          <a:endParaRPr lang="fr-FR" sz="1300" dirty="0"/>
        </a:p>
      </dgm:t>
    </dgm:pt>
    <dgm:pt modelId="{D0C9C057-A9CE-4713-864E-5D73C0B0EBF0}" type="parTrans" cxnId="{CA92FA26-4218-4F6B-A8E2-D655859C3446}">
      <dgm:prSet/>
      <dgm:spPr/>
      <dgm:t>
        <a:bodyPr/>
        <a:lstStyle/>
        <a:p>
          <a:endParaRPr lang="fr-FR"/>
        </a:p>
      </dgm:t>
    </dgm:pt>
    <dgm:pt modelId="{E74259A9-1806-4181-876C-D9FA24CB5D2F}" type="sibTrans" cxnId="{CA92FA26-4218-4F6B-A8E2-D655859C3446}">
      <dgm:prSet/>
      <dgm:spPr/>
      <dgm:t>
        <a:bodyPr/>
        <a:lstStyle/>
        <a:p>
          <a:endParaRPr lang="fr-FR"/>
        </a:p>
      </dgm:t>
    </dgm:pt>
    <dgm:pt modelId="{C7FE807F-566F-44EE-A5B8-EEE513BD6D93}">
      <dgm:prSet custT="1"/>
      <dgm:spPr/>
      <dgm:t>
        <a:bodyPr/>
        <a:lstStyle/>
        <a:p>
          <a:r>
            <a:rPr lang="fr-FR" sz="1400" dirty="0" smtClean="0">
              <a:latin typeface="Arial" pitchFamily="34" charset="0"/>
              <a:cs typeface="Arial" pitchFamily="34" charset="0"/>
            </a:rPr>
            <a:t>Lancement de la réalisation d’un premier parc industriel nouvelle  génération « </a:t>
          </a:r>
          <a:r>
            <a:rPr lang="fr-FR" sz="1400" dirty="0" err="1" smtClean="0">
              <a:latin typeface="Arial" pitchFamily="34" charset="0"/>
              <a:cs typeface="Arial" pitchFamily="34" charset="0"/>
            </a:rPr>
            <a:t>Jorf</a:t>
          </a:r>
          <a:r>
            <a:rPr lang="fr-FR" sz="1400" dirty="0" smtClean="0">
              <a:latin typeface="Arial" pitchFamily="34" charset="0"/>
              <a:cs typeface="Arial" pitchFamily="34" charset="0"/>
            </a:rPr>
            <a:t> lasfar »</a:t>
          </a:r>
          <a:endParaRPr lang="fr-FR" sz="1400" dirty="0">
            <a:latin typeface="Arial" pitchFamily="34" charset="0"/>
            <a:cs typeface="Arial" pitchFamily="34" charset="0"/>
          </a:endParaRPr>
        </a:p>
      </dgm:t>
    </dgm:pt>
    <dgm:pt modelId="{71AF31CE-BE06-45FC-A246-35427C2D7A44}" type="parTrans" cxnId="{AA1AA6F8-C967-49CF-AF50-BB352E1EC155}">
      <dgm:prSet/>
      <dgm:spPr/>
      <dgm:t>
        <a:bodyPr/>
        <a:lstStyle/>
        <a:p>
          <a:endParaRPr lang="fr-FR"/>
        </a:p>
      </dgm:t>
    </dgm:pt>
    <dgm:pt modelId="{4B7D5187-AD92-46CF-ADF4-E1F9C5D9CF99}" type="sibTrans" cxnId="{AA1AA6F8-C967-49CF-AF50-BB352E1EC155}">
      <dgm:prSet/>
      <dgm:spPr/>
      <dgm:t>
        <a:bodyPr/>
        <a:lstStyle/>
        <a:p>
          <a:endParaRPr lang="fr-FR"/>
        </a:p>
      </dgm:t>
    </dgm:pt>
    <dgm:pt modelId="{5825640E-0D0D-46D3-A94E-6F5A21761728}">
      <dgm:prSet custT="1"/>
      <dgm:spPr/>
      <dgm:t>
        <a:bodyPr/>
        <a:lstStyle/>
        <a:p>
          <a:r>
            <a:rPr lang="fr-FR" sz="1400" dirty="0" smtClean="0">
              <a:latin typeface="Arial" pitchFamily="34" charset="0"/>
              <a:cs typeface="Arial" pitchFamily="34" charset="0"/>
            </a:rPr>
            <a:t>MHV adopte une nouvelle identité visuelle qui répond à ses nouvelles prérogatives et devient ainsi MEDZ</a:t>
          </a:r>
          <a:endParaRPr lang="fr-FR" sz="1400" dirty="0">
            <a:latin typeface="Arial" pitchFamily="34" charset="0"/>
            <a:cs typeface="Arial" pitchFamily="34" charset="0"/>
          </a:endParaRPr>
        </a:p>
      </dgm:t>
    </dgm:pt>
    <dgm:pt modelId="{A456E823-C792-4CD8-8B48-2A6A54873AC7}" type="parTrans" cxnId="{2B75444E-64A9-41D2-B62A-8CEA9241500B}">
      <dgm:prSet/>
      <dgm:spPr/>
      <dgm:t>
        <a:bodyPr/>
        <a:lstStyle/>
        <a:p>
          <a:endParaRPr lang="fr-FR"/>
        </a:p>
      </dgm:t>
    </dgm:pt>
    <dgm:pt modelId="{CF0F31C3-DB52-4D32-A89F-8CAA277F8E7D}" type="sibTrans" cxnId="{2B75444E-64A9-41D2-B62A-8CEA9241500B}">
      <dgm:prSet/>
      <dgm:spPr/>
      <dgm:t>
        <a:bodyPr/>
        <a:lstStyle/>
        <a:p>
          <a:endParaRPr lang="fr-FR"/>
        </a:p>
      </dgm:t>
    </dgm:pt>
    <dgm:pt modelId="{ED807982-2BF9-4BC3-9F67-A1A7423AB5B5}">
      <dgm:prSet phldrT="[Texte]" custT="1"/>
      <dgm:spPr/>
      <dgm:t>
        <a:bodyPr/>
        <a:lstStyle/>
        <a:p>
          <a:r>
            <a:rPr lang="fr-FR" sz="1100" dirty="0" smtClean="0">
              <a:latin typeface="Arial" pitchFamily="34" charset="0"/>
              <a:cs typeface="Arial" pitchFamily="34" charset="0"/>
            </a:rPr>
            <a:t>2010 – 2011 </a:t>
          </a:r>
          <a:endParaRPr lang="fr-FR" sz="1100" dirty="0">
            <a:latin typeface="Arial" pitchFamily="34" charset="0"/>
            <a:cs typeface="Arial" pitchFamily="34" charset="0"/>
          </a:endParaRPr>
        </a:p>
      </dgm:t>
    </dgm:pt>
    <dgm:pt modelId="{F3053394-5254-4DD8-8DD2-DC9269A3892B}" type="parTrans" cxnId="{CC5BC136-AA2D-4BDE-A0B0-F45C6F8A64F8}">
      <dgm:prSet/>
      <dgm:spPr/>
      <dgm:t>
        <a:bodyPr/>
        <a:lstStyle/>
        <a:p>
          <a:endParaRPr lang="fr-FR"/>
        </a:p>
      </dgm:t>
    </dgm:pt>
    <dgm:pt modelId="{7B0268E8-22E1-4A34-B8FB-597D6A8B5E8F}" type="sibTrans" cxnId="{CC5BC136-AA2D-4BDE-A0B0-F45C6F8A64F8}">
      <dgm:prSet/>
      <dgm:spPr/>
      <dgm:t>
        <a:bodyPr/>
        <a:lstStyle/>
        <a:p>
          <a:endParaRPr lang="fr-FR"/>
        </a:p>
      </dgm:t>
    </dgm:pt>
    <dgm:pt modelId="{FDB5488C-E028-4558-A58C-0C36B5F98E16}">
      <dgm:prSet phldrT="[Texte]" custT="1"/>
      <dgm:spPr/>
      <dgm:t>
        <a:bodyPr/>
        <a:lstStyle/>
        <a:p>
          <a:r>
            <a:rPr lang="fr-FR" sz="1100" dirty="0" smtClean="0">
              <a:latin typeface="Arial" pitchFamily="34" charset="0"/>
              <a:cs typeface="Arial" pitchFamily="34" charset="0"/>
            </a:rPr>
            <a:t>Nouveau business modèle pour MEDZ: Aménageur &amp; </a:t>
          </a:r>
          <a:r>
            <a:rPr lang="fr-FR" sz="1100" dirty="0" err="1" smtClean="0">
              <a:latin typeface="Arial" pitchFamily="34" charset="0"/>
              <a:cs typeface="Arial" pitchFamily="34" charset="0"/>
            </a:rPr>
            <a:t>Assemblier</a:t>
          </a:r>
          <a:r>
            <a:rPr lang="fr-FR" sz="1100" dirty="0" smtClean="0">
              <a:latin typeface="Arial" pitchFamily="34" charset="0"/>
              <a:cs typeface="Arial" pitchFamily="34" charset="0"/>
            </a:rPr>
            <a:t> </a:t>
          </a:r>
          <a:endParaRPr lang="fr-FR" sz="1100" dirty="0">
            <a:latin typeface="Arial" pitchFamily="34" charset="0"/>
            <a:cs typeface="Arial" pitchFamily="34" charset="0"/>
          </a:endParaRPr>
        </a:p>
      </dgm:t>
    </dgm:pt>
    <dgm:pt modelId="{52A8489F-1207-421F-81DD-9EA920B2D3FA}" type="parTrans" cxnId="{43E2F964-623E-443E-AD66-AF5E9A4EAC18}">
      <dgm:prSet/>
      <dgm:spPr/>
      <dgm:t>
        <a:bodyPr/>
        <a:lstStyle/>
        <a:p>
          <a:endParaRPr lang="fr-FR"/>
        </a:p>
      </dgm:t>
    </dgm:pt>
    <dgm:pt modelId="{18B9B62F-33D4-4F51-BAA6-FA86A94EE69A}" type="sibTrans" cxnId="{43E2F964-623E-443E-AD66-AF5E9A4EAC18}">
      <dgm:prSet/>
      <dgm:spPr/>
      <dgm:t>
        <a:bodyPr/>
        <a:lstStyle/>
        <a:p>
          <a:endParaRPr lang="fr-FR"/>
        </a:p>
      </dgm:t>
    </dgm:pt>
    <dgm:pt modelId="{03992DD4-3DF9-470E-82EC-698B2313CEC9}">
      <dgm:prSet phldrT="[Texte]" custT="1"/>
      <dgm:spPr/>
      <dgm:t>
        <a:bodyPr/>
        <a:lstStyle/>
        <a:p>
          <a:r>
            <a:rPr lang="fr-FR" sz="1100" dirty="0" smtClean="0">
              <a:latin typeface="Arial" pitchFamily="34" charset="0"/>
              <a:cs typeface="Arial" pitchFamily="34" charset="0"/>
            </a:rPr>
            <a:t>Offshoring: Séparation des métiers de portage d’Actif et de gestion des parcs</a:t>
          </a:r>
          <a:endParaRPr lang="fr-FR" sz="1100" dirty="0">
            <a:latin typeface="Arial" pitchFamily="34" charset="0"/>
            <a:cs typeface="Arial" pitchFamily="34" charset="0"/>
          </a:endParaRPr>
        </a:p>
      </dgm:t>
    </dgm:pt>
    <dgm:pt modelId="{8213D669-1FBF-4043-BD02-A95C7AA8B5D6}" type="parTrans" cxnId="{250C7061-B50B-4C54-B975-FCA9EBD1D43F}">
      <dgm:prSet/>
      <dgm:spPr/>
      <dgm:t>
        <a:bodyPr/>
        <a:lstStyle/>
        <a:p>
          <a:endParaRPr lang="fr-FR"/>
        </a:p>
      </dgm:t>
    </dgm:pt>
    <dgm:pt modelId="{73954C62-8E96-4C04-951D-5EED6E96B98E}" type="sibTrans" cxnId="{250C7061-B50B-4C54-B975-FCA9EBD1D43F}">
      <dgm:prSet/>
      <dgm:spPr/>
      <dgm:t>
        <a:bodyPr/>
        <a:lstStyle/>
        <a:p>
          <a:endParaRPr lang="fr-FR"/>
        </a:p>
      </dgm:t>
    </dgm:pt>
    <dgm:pt modelId="{E0F27166-150B-4548-9F6A-42CD243C3617}">
      <dgm:prSet phldrT="[Texte]" custT="1"/>
      <dgm:spPr/>
      <dgm:t>
        <a:bodyPr/>
        <a:lstStyle/>
        <a:p>
          <a:r>
            <a:rPr lang="fr-FR" sz="1100" dirty="0" smtClean="0">
              <a:latin typeface="Arial" pitchFamily="34" charset="0"/>
              <a:cs typeface="Arial" pitchFamily="34" charset="0"/>
            </a:rPr>
            <a:t>Création de MEDZ Sourcing et MIP </a:t>
          </a:r>
          <a:endParaRPr lang="fr-FR" sz="1100" dirty="0">
            <a:latin typeface="Arial" pitchFamily="34" charset="0"/>
            <a:cs typeface="Arial" pitchFamily="34" charset="0"/>
          </a:endParaRPr>
        </a:p>
      </dgm:t>
    </dgm:pt>
    <dgm:pt modelId="{E3D5B2F3-734B-45EF-BD1C-D0611293A35F}" type="parTrans" cxnId="{0D26FAB0-78DB-4764-8266-87D7C6DE81D5}">
      <dgm:prSet/>
      <dgm:spPr/>
      <dgm:t>
        <a:bodyPr/>
        <a:lstStyle/>
        <a:p>
          <a:endParaRPr lang="fr-FR"/>
        </a:p>
      </dgm:t>
    </dgm:pt>
    <dgm:pt modelId="{79E8CA5A-4A9F-44C4-998E-255A3244BE58}" type="sibTrans" cxnId="{0D26FAB0-78DB-4764-8266-87D7C6DE81D5}">
      <dgm:prSet/>
      <dgm:spPr/>
      <dgm:t>
        <a:bodyPr/>
        <a:lstStyle/>
        <a:p>
          <a:endParaRPr lang="fr-FR"/>
        </a:p>
      </dgm:t>
    </dgm:pt>
    <dgm:pt modelId="{98498CF3-F94D-4FD9-8A34-549AF40A5DB4}">
      <dgm:prSet phldrT="[Texte]" custT="1"/>
      <dgm:spPr/>
      <dgm:t>
        <a:bodyPr/>
        <a:lstStyle/>
        <a:p>
          <a:r>
            <a:rPr lang="fr-FR" sz="1100" dirty="0" smtClean="0">
              <a:latin typeface="Arial" pitchFamily="34" charset="0"/>
              <a:cs typeface="Arial" pitchFamily="34" charset="0"/>
            </a:rPr>
            <a:t>Réorganisation de MEDZ</a:t>
          </a:r>
          <a:endParaRPr lang="fr-FR" sz="1100" dirty="0">
            <a:latin typeface="Arial" pitchFamily="34" charset="0"/>
            <a:cs typeface="Arial" pitchFamily="34" charset="0"/>
          </a:endParaRPr>
        </a:p>
      </dgm:t>
    </dgm:pt>
    <dgm:pt modelId="{ACE43DF2-5417-4EB0-B724-2AB9713D3C9D}" type="parTrans" cxnId="{34B598A8-6D44-4B16-99C1-7175C5DC88F5}">
      <dgm:prSet/>
      <dgm:spPr/>
      <dgm:t>
        <a:bodyPr/>
        <a:lstStyle/>
        <a:p>
          <a:endParaRPr lang="fr-FR"/>
        </a:p>
      </dgm:t>
    </dgm:pt>
    <dgm:pt modelId="{C32A33BB-1DA2-465C-AC67-01E5BDE1487C}" type="sibTrans" cxnId="{34B598A8-6D44-4B16-99C1-7175C5DC88F5}">
      <dgm:prSet/>
      <dgm:spPr/>
      <dgm:t>
        <a:bodyPr/>
        <a:lstStyle/>
        <a:p>
          <a:endParaRPr lang="fr-FR"/>
        </a:p>
      </dgm:t>
    </dgm:pt>
    <dgm:pt modelId="{A2733200-B20E-4812-8A92-2027DF7FBC6F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dirty="0" smtClean="0">
              <a:latin typeface="Arial" pitchFamily="34" charset="0"/>
              <a:cs typeface="Arial" pitchFamily="34" charset="0"/>
            </a:rPr>
            <a:t>Lancement des travaux de développement de la première zone d’activité Offshoring au Maroc</a:t>
          </a:r>
          <a:endParaRPr lang="fr-FR" sz="1300" dirty="0">
            <a:latin typeface="Arial" pitchFamily="34" charset="0"/>
            <a:cs typeface="Arial" pitchFamily="34" charset="0"/>
          </a:endParaRPr>
        </a:p>
      </dgm:t>
    </dgm:pt>
    <dgm:pt modelId="{FF6BD0C4-B28D-4E36-A626-495B62B15668}" type="parTrans" cxnId="{DB97FA83-36A1-414E-8C62-DAC63FCFE63B}">
      <dgm:prSet/>
      <dgm:spPr/>
      <dgm:t>
        <a:bodyPr/>
        <a:lstStyle/>
        <a:p>
          <a:endParaRPr lang="fr-FR"/>
        </a:p>
      </dgm:t>
    </dgm:pt>
    <dgm:pt modelId="{C40D682C-AD35-4CFF-AA34-8106D220FED9}" type="sibTrans" cxnId="{DB97FA83-36A1-414E-8C62-DAC63FCFE63B}">
      <dgm:prSet/>
      <dgm:spPr/>
      <dgm:t>
        <a:bodyPr/>
        <a:lstStyle/>
        <a:p>
          <a:endParaRPr lang="fr-FR"/>
        </a:p>
      </dgm:t>
    </dgm:pt>
    <dgm:pt modelId="{1192B3E6-8FD7-4C70-9981-1AF14922076D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dirty="0" smtClean="0">
              <a:latin typeface="Arial" pitchFamily="34" charset="0"/>
              <a:cs typeface="Arial" pitchFamily="34" charset="0"/>
            </a:rPr>
            <a:t>Lancement du projet Jorf Lasfar</a:t>
          </a:r>
          <a:endParaRPr lang="fr-FR" sz="1300" dirty="0">
            <a:latin typeface="Arial" pitchFamily="34" charset="0"/>
            <a:cs typeface="Arial" pitchFamily="34" charset="0"/>
          </a:endParaRPr>
        </a:p>
      </dgm:t>
    </dgm:pt>
    <dgm:pt modelId="{AC947175-BA4C-4EE9-A4DB-4DC8ADC127CE}" type="parTrans" cxnId="{3D98F6C1-B6FC-4884-A801-A62BE49A25B6}">
      <dgm:prSet/>
      <dgm:spPr/>
      <dgm:t>
        <a:bodyPr/>
        <a:lstStyle/>
        <a:p>
          <a:endParaRPr lang="fr-FR"/>
        </a:p>
      </dgm:t>
    </dgm:pt>
    <dgm:pt modelId="{CE173A0A-2378-4B53-ADD1-9A539ECB4C84}" type="sibTrans" cxnId="{3D98F6C1-B6FC-4884-A801-A62BE49A25B6}">
      <dgm:prSet/>
      <dgm:spPr/>
      <dgm:t>
        <a:bodyPr/>
        <a:lstStyle/>
        <a:p>
          <a:endParaRPr lang="fr-FR"/>
        </a:p>
      </dgm:t>
    </dgm:pt>
    <dgm:pt modelId="{8930BA0A-A522-4122-8129-A02989D39990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dirty="0" smtClean="0">
              <a:latin typeface="Arial" pitchFamily="34" charset="0"/>
              <a:cs typeface="Arial" pitchFamily="34" charset="0"/>
            </a:rPr>
            <a:t>Démarrage de la première incubation dans le secteur des nanotechnologies :NEMOTEK</a:t>
          </a:r>
          <a:endParaRPr lang="fr-FR" sz="1300" dirty="0">
            <a:latin typeface="Arial" pitchFamily="34" charset="0"/>
            <a:cs typeface="Arial" pitchFamily="34" charset="0"/>
          </a:endParaRPr>
        </a:p>
      </dgm:t>
    </dgm:pt>
    <dgm:pt modelId="{C3D4F5CC-15CA-45A7-82DF-72A396F3E356}" type="parTrans" cxnId="{D6B4C5CE-5AB0-41AF-AF95-596CBA354898}">
      <dgm:prSet/>
      <dgm:spPr/>
      <dgm:t>
        <a:bodyPr/>
        <a:lstStyle/>
        <a:p>
          <a:endParaRPr lang="fr-FR"/>
        </a:p>
      </dgm:t>
    </dgm:pt>
    <dgm:pt modelId="{8AEA0EE5-5A30-49D6-9441-E583063237BF}" type="sibTrans" cxnId="{D6B4C5CE-5AB0-41AF-AF95-596CBA354898}">
      <dgm:prSet/>
      <dgm:spPr/>
      <dgm:t>
        <a:bodyPr/>
        <a:lstStyle/>
        <a:p>
          <a:endParaRPr lang="fr-FR"/>
        </a:p>
      </dgm:t>
    </dgm:pt>
    <dgm:pt modelId="{6960B0CB-7B88-4AE5-8E9D-F41F53DDA7D7}" type="pres">
      <dgm:prSet presAssocID="{28317F6F-C7F6-45D2-A501-02AA21FBDC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CF6764C-91DE-4A0F-A636-372DDC33BEE3}" type="pres">
      <dgm:prSet presAssocID="{54D24722-1F11-4786-991F-C5BCE3FC088B}" presName="composite" presStyleCnt="0"/>
      <dgm:spPr/>
      <dgm:t>
        <a:bodyPr/>
        <a:lstStyle/>
        <a:p>
          <a:endParaRPr lang="fr-FR"/>
        </a:p>
      </dgm:t>
    </dgm:pt>
    <dgm:pt modelId="{F9E79EFC-5920-4B4A-AFE0-05C27AF18EB4}" type="pres">
      <dgm:prSet presAssocID="{54D24722-1F11-4786-991F-C5BCE3FC088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E88C33-2C89-4481-8D2C-194A314F50AD}" type="pres">
      <dgm:prSet presAssocID="{54D24722-1F11-4786-991F-C5BCE3FC088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7276CE-0ACB-4679-BF6D-70F6944B0EA7}" type="pres">
      <dgm:prSet presAssocID="{4DE1B57A-4DE7-4CB4-9568-41B3F519DE04}" presName="sp" presStyleCnt="0"/>
      <dgm:spPr/>
      <dgm:t>
        <a:bodyPr/>
        <a:lstStyle/>
        <a:p>
          <a:endParaRPr lang="fr-FR"/>
        </a:p>
      </dgm:t>
    </dgm:pt>
    <dgm:pt modelId="{B4643333-ECC7-43BE-A656-F620ECD6D5F5}" type="pres">
      <dgm:prSet presAssocID="{D14B1791-3049-4C12-BA5A-0FA58CEADAD4}" presName="composite" presStyleCnt="0"/>
      <dgm:spPr/>
      <dgm:t>
        <a:bodyPr/>
        <a:lstStyle/>
        <a:p>
          <a:endParaRPr lang="fr-FR"/>
        </a:p>
      </dgm:t>
    </dgm:pt>
    <dgm:pt modelId="{8327337E-E21F-4E92-B6C3-D403A1EC4FEF}" type="pres">
      <dgm:prSet presAssocID="{D14B1791-3049-4C12-BA5A-0FA58CEADAD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41DB26-0790-4085-AAD5-6A308804251E}" type="pres">
      <dgm:prSet presAssocID="{D14B1791-3049-4C12-BA5A-0FA58CEADAD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DEF18-2F40-4B0A-A6B6-39020C050696}" type="pres">
      <dgm:prSet presAssocID="{7A5E5C3A-0879-4A70-9761-7BCCC689BD1A}" presName="sp" presStyleCnt="0"/>
      <dgm:spPr/>
      <dgm:t>
        <a:bodyPr/>
        <a:lstStyle/>
        <a:p>
          <a:endParaRPr lang="fr-FR"/>
        </a:p>
      </dgm:t>
    </dgm:pt>
    <dgm:pt modelId="{21E18CC1-A791-4949-B4EE-1429B789E7DE}" type="pres">
      <dgm:prSet presAssocID="{67AD8962-D3B7-4106-B84A-2E5961F2F688}" presName="composite" presStyleCnt="0"/>
      <dgm:spPr/>
    </dgm:pt>
    <dgm:pt modelId="{AFC9CB0C-F2D1-4166-81EA-56CA92BCD0C5}" type="pres">
      <dgm:prSet presAssocID="{67AD8962-D3B7-4106-B84A-2E5961F2F68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0BE61A-EFF8-4B82-9A8A-94A786F530D3}" type="pres">
      <dgm:prSet presAssocID="{67AD8962-D3B7-4106-B84A-2E5961F2F68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9BA5B3-F2FD-4352-ABCF-6C8A5EBB3402}" type="pres">
      <dgm:prSet presAssocID="{E74259A9-1806-4181-876C-D9FA24CB5D2F}" presName="sp" presStyleCnt="0"/>
      <dgm:spPr/>
    </dgm:pt>
    <dgm:pt modelId="{EA246BA2-2AC6-46C1-AB53-1FF565031909}" type="pres">
      <dgm:prSet presAssocID="{E898B338-308D-4070-89BC-903569912C5A}" presName="composite" presStyleCnt="0"/>
      <dgm:spPr/>
      <dgm:t>
        <a:bodyPr/>
        <a:lstStyle/>
        <a:p>
          <a:endParaRPr lang="fr-FR"/>
        </a:p>
      </dgm:t>
    </dgm:pt>
    <dgm:pt modelId="{24C28A36-F2DD-4379-9C90-3D518457C5FE}" type="pres">
      <dgm:prSet presAssocID="{E898B338-308D-4070-89BC-903569912C5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19971E-9BE7-4B28-BF7E-F1FB2C3A0361}" type="pres">
      <dgm:prSet presAssocID="{E898B338-308D-4070-89BC-903569912C5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5F280E-D879-43DE-BBC6-16EB9CEBA419}" type="pres">
      <dgm:prSet presAssocID="{C9D56D4C-449E-4E1D-9015-5CD63EB9EDEA}" presName="sp" presStyleCnt="0"/>
      <dgm:spPr/>
      <dgm:t>
        <a:bodyPr/>
        <a:lstStyle/>
        <a:p>
          <a:endParaRPr lang="fr-FR"/>
        </a:p>
      </dgm:t>
    </dgm:pt>
    <dgm:pt modelId="{018FA3AE-B478-48B6-8D23-3E8019875ED1}" type="pres">
      <dgm:prSet presAssocID="{79A4AF86-55C7-42E1-BB56-DD126DFE8E9A}" presName="composite" presStyleCnt="0"/>
      <dgm:spPr/>
      <dgm:t>
        <a:bodyPr/>
        <a:lstStyle/>
        <a:p>
          <a:endParaRPr lang="fr-FR"/>
        </a:p>
      </dgm:t>
    </dgm:pt>
    <dgm:pt modelId="{A70CC8D5-B6D8-40D9-B476-3E13FB936159}" type="pres">
      <dgm:prSet presAssocID="{79A4AF86-55C7-42E1-BB56-DD126DFE8E9A}" presName="parentText" presStyleLbl="alignNode1" presStyleIdx="4" presStyleCnt="6" custLinFactNeighborX="0" custLinFactNeighborY="-1119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2E5623-8B43-4AA7-99FC-9374F847A0DE}" type="pres">
      <dgm:prSet presAssocID="{79A4AF86-55C7-42E1-BB56-DD126DFE8E9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22F5A9-826B-4B3F-AEB9-AC01EE351662}" type="pres">
      <dgm:prSet presAssocID="{A6829E7C-0535-4B34-B187-C5A97EF0989B}" presName="sp" presStyleCnt="0"/>
      <dgm:spPr/>
    </dgm:pt>
    <dgm:pt modelId="{C71C7556-7D92-4DD2-8CB3-07641C2941DA}" type="pres">
      <dgm:prSet presAssocID="{ED807982-2BF9-4BC3-9F67-A1A7423AB5B5}" presName="composite" presStyleCnt="0"/>
      <dgm:spPr/>
    </dgm:pt>
    <dgm:pt modelId="{2B60791C-9877-457D-8C18-9007E3EFC256}" type="pres">
      <dgm:prSet presAssocID="{ED807982-2BF9-4BC3-9F67-A1A7423AB5B5}" presName="parentText" presStyleLbl="alignNode1" presStyleIdx="5" presStyleCnt="6" custLinFactNeighborY="-1545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C4FE28-FD12-4BF5-95CD-3A660F47685E}" type="pres">
      <dgm:prSet presAssocID="{ED807982-2BF9-4BC3-9F67-A1A7423AB5B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E2F964-623E-443E-AD66-AF5E9A4EAC18}" srcId="{ED807982-2BF9-4BC3-9F67-A1A7423AB5B5}" destId="{FDB5488C-E028-4558-A58C-0C36B5F98E16}" srcOrd="0" destOrd="0" parTransId="{52A8489F-1207-421F-81DD-9EA920B2D3FA}" sibTransId="{18B9B62F-33D4-4F51-BAA6-FA86A94EE69A}"/>
    <dgm:cxn modelId="{DB927FF6-C629-4F33-B198-34265740B067}" srcId="{28317F6F-C7F6-45D2-A501-02AA21FBDCDA}" destId="{D14B1791-3049-4C12-BA5A-0FA58CEADAD4}" srcOrd="1" destOrd="0" parTransId="{7F5813CB-CB2E-4941-9D32-B02F815FDE02}" sibTransId="{7A5E5C3A-0879-4A70-9761-7BCCC689BD1A}"/>
    <dgm:cxn modelId="{70D20A42-C492-4FFB-A96C-C61BA0425A27}" srcId="{28317F6F-C7F6-45D2-A501-02AA21FBDCDA}" destId="{79A4AF86-55C7-42E1-BB56-DD126DFE8E9A}" srcOrd="4" destOrd="0" parTransId="{21BA4683-9261-4E83-A0F7-BF3F29985D7C}" sibTransId="{A6829E7C-0535-4B34-B187-C5A97EF0989B}"/>
    <dgm:cxn modelId="{C1190718-9485-4B07-BB29-81919D503068}" type="presOf" srcId="{C7FE807F-566F-44EE-A5B8-EEE513BD6D93}" destId="{E00BE61A-EFF8-4B82-9A8A-94A786F530D3}" srcOrd="0" destOrd="0" presId="urn:microsoft.com/office/officeart/2005/8/layout/chevron2"/>
    <dgm:cxn modelId="{DA43CE4C-D2EB-403D-9111-74220697A323}" type="presOf" srcId="{98498CF3-F94D-4FD9-8A34-549AF40A5DB4}" destId="{EEC4FE28-FD12-4BF5-95CD-3A660F47685E}" srcOrd="0" destOrd="1" presId="urn:microsoft.com/office/officeart/2005/8/layout/chevron2"/>
    <dgm:cxn modelId="{D1C7153A-A9C2-45EC-AFA7-49448FEF1F3A}" type="presOf" srcId="{5825640E-0D0D-46D3-A94E-6F5A21761728}" destId="{E00BE61A-EFF8-4B82-9A8A-94A786F530D3}" srcOrd="0" destOrd="1" presId="urn:microsoft.com/office/officeart/2005/8/layout/chevron2"/>
    <dgm:cxn modelId="{2B200920-C76B-4AF7-84E9-C100CC923CD6}" type="presOf" srcId="{4745BA6B-8033-4CFB-8A06-BD8E121B01F7}" destId="{6441DB26-0790-4085-AAD5-6A308804251E}" srcOrd="0" destOrd="0" presId="urn:microsoft.com/office/officeart/2005/8/layout/chevron2"/>
    <dgm:cxn modelId="{0F3C14E2-59AF-448F-BCD8-417A8912D587}" type="presOf" srcId="{D14B1791-3049-4C12-BA5A-0FA58CEADAD4}" destId="{8327337E-E21F-4E92-B6C3-D403A1EC4FEF}" srcOrd="0" destOrd="0" presId="urn:microsoft.com/office/officeart/2005/8/layout/chevron2"/>
    <dgm:cxn modelId="{C068CA24-87E1-4A4F-8E1A-80E76E0BA1D2}" type="presOf" srcId="{E898B338-308D-4070-89BC-903569912C5A}" destId="{24C28A36-F2DD-4379-9C90-3D518457C5FE}" srcOrd="0" destOrd="0" presId="urn:microsoft.com/office/officeart/2005/8/layout/chevron2"/>
    <dgm:cxn modelId="{5F66004E-B5D3-4FA4-BE77-FBF64C541D85}" type="presOf" srcId="{475A469D-E80A-43C7-9135-D8D0358A097A}" destId="{F92E5623-8B43-4AA7-99FC-9374F847A0DE}" srcOrd="0" destOrd="0" presId="urn:microsoft.com/office/officeart/2005/8/layout/chevron2"/>
    <dgm:cxn modelId="{8BFDC482-7180-44C3-A789-BCFE734279B4}" srcId="{79A4AF86-55C7-42E1-BB56-DD126DFE8E9A}" destId="{475A469D-E80A-43C7-9135-D8D0358A097A}" srcOrd="0" destOrd="0" parTransId="{02F9BB72-5FFB-424C-A1BE-E18B7E2EB78C}" sibTransId="{622AD2B8-A535-4B95-B906-2EAF7ECA78C6}"/>
    <dgm:cxn modelId="{10F54639-0070-441E-ADE6-36E09987DD93}" type="presOf" srcId="{1192B3E6-8FD7-4C70-9981-1AF14922076D}" destId="{B219971E-9BE7-4B28-BF7E-F1FB2C3A0361}" srcOrd="0" destOrd="2" presId="urn:microsoft.com/office/officeart/2005/8/layout/chevron2"/>
    <dgm:cxn modelId="{096E9924-F965-42DE-A2F2-5A46A4D1B9DF}" type="presOf" srcId="{BEF6D42F-1B98-45CE-A0EA-787CD8DF6417}" destId="{6441DB26-0790-4085-AAD5-6A308804251E}" srcOrd="0" destOrd="1" presId="urn:microsoft.com/office/officeart/2005/8/layout/chevron2"/>
    <dgm:cxn modelId="{C9E1CB4B-F0B3-4355-92C2-3B63402AB006}" type="presOf" srcId="{23B36D3B-BADF-4E8B-AFFD-7845D6D973F7}" destId="{A8E88C33-2C89-4481-8D2C-194A314F50AD}" srcOrd="0" destOrd="1" presId="urn:microsoft.com/office/officeart/2005/8/layout/chevron2"/>
    <dgm:cxn modelId="{3161A730-732A-497B-A567-CBE5E8352340}" type="presOf" srcId="{97B8DD29-8A28-4062-B5E2-B84FF5172D38}" destId="{B219971E-9BE7-4B28-BF7E-F1FB2C3A0361}" srcOrd="0" destOrd="0" presId="urn:microsoft.com/office/officeart/2005/8/layout/chevron2"/>
    <dgm:cxn modelId="{591161F6-475A-4909-A467-FEF6C6F160F9}" srcId="{54D24722-1F11-4786-991F-C5BCE3FC088B}" destId="{67B900F7-EF0C-4D79-A86A-46BF0B829143}" srcOrd="0" destOrd="0" parTransId="{C2A14E27-29C6-4C23-A780-B7D9F4BABC65}" sibTransId="{77644414-FEA5-4FF5-9C3D-AB5F5338C4A3}"/>
    <dgm:cxn modelId="{CF9F2A6C-14C5-476D-AC60-E1655DED0122}" srcId="{79A4AF86-55C7-42E1-BB56-DD126DFE8E9A}" destId="{D37C1C50-CBB5-4048-86D4-C422E7493D44}" srcOrd="2" destOrd="0" parTransId="{CE8B3C71-FB16-46D6-919E-647A2A736B3F}" sibTransId="{9B06225F-ACD4-4A2D-98D8-ADC6FBF8BAB0}"/>
    <dgm:cxn modelId="{2B75444E-64A9-41D2-B62A-8CEA9241500B}" srcId="{67AD8962-D3B7-4106-B84A-2E5961F2F688}" destId="{5825640E-0D0D-46D3-A94E-6F5A21761728}" srcOrd="1" destOrd="0" parTransId="{A456E823-C792-4CD8-8B48-2A6A54873AC7}" sibTransId="{CF0F31C3-DB52-4D32-A89F-8CAA277F8E7D}"/>
    <dgm:cxn modelId="{3D98F6C1-B6FC-4884-A801-A62BE49A25B6}" srcId="{E898B338-308D-4070-89BC-903569912C5A}" destId="{1192B3E6-8FD7-4C70-9981-1AF14922076D}" srcOrd="2" destOrd="0" parTransId="{AC947175-BA4C-4EE9-A4DB-4DC8ADC127CE}" sibTransId="{CE173A0A-2378-4B53-ADD1-9A539ECB4C84}"/>
    <dgm:cxn modelId="{250C7061-B50B-4C54-B975-FCA9EBD1D43F}" srcId="{ED807982-2BF9-4BC3-9F67-A1A7423AB5B5}" destId="{03992DD4-3DF9-470E-82EC-698B2313CEC9}" srcOrd="2" destOrd="0" parTransId="{8213D669-1FBF-4043-BD02-A95C7AA8B5D6}" sibTransId="{73954C62-8E96-4C04-951D-5EED6E96B98E}"/>
    <dgm:cxn modelId="{22B4F329-495D-46AD-BEE1-1AE03F44ED5B}" type="presOf" srcId="{54D24722-1F11-4786-991F-C5BCE3FC088B}" destId="{F9E79EFC-5920-4B4A-AFE0-05C27AF18EB4}" srcOrd="0" destOrd="0" presId="urn:microsoft.com/office/officeart/2005/8/layout/chevron2"/>
    <dgm:cxn modelId="{86CF220B-6AFB-46CE-B5B5-5E3A4A76F76A}" type="presOf" srcId="{67AD8962-D3B7-4106-B84A-2E5961F2F688}" destId="{AFC9CB0C-F2D1-4166-81EA-56CA92BCD0C5}" srcOrd="0" destOrd="0" presId="urn:microsoft.com/office/officeart/2005/8/layout/chevron2"/>
    <dgm:cxn modelId="{6573AC78-9B15-41B3-8176-E28834D5BC2E}" type="presOf" srcId="{63E25B1B-5BC8-402A-A2F3-9D5442AB7B55}" destId="{F92E5623-8B43-4AA7-99FC-9374F847A0DE}" srcOrd="0" destOrd="1" presId="urn:microsoft.com/office/officeart/2005/8/layout/chevron2"/>
    <dgm:cxn modelId="{348CF9A5-B8A5-445C-B2E2-C249DC34AACE}" type="presOf" srcId="{D37C1C50-CBB5-4048-86D4-C422E7493D44}" destId="{F92E5623-8B43-4AA7-99FC-9374F847A0DE}" srcOrd="0" destOrd="2" presId="urn:microsoft.com/office/officeart/2005/8/layout/chevron2"/>
    <dgm:cxn modelId="{8EC592BC-04EC-4FDF-A0D4-53770F5E41FA}" type="presOf" srcId="{A2733200-B20E-4812-8A92-2027DF7FBC6F}" destId="{B219971E-9BE7-4B28-BF7E-F1FB2C3A0361}" srcOrd="0" destOrd="1" presId="urn:microsoft.com/office/officeart/2005/8/layout/chevron2"/>
    <dgm:cxn modelId="{34B598A8-6D44-4B16-99C1-7175C5DC88F5}" srcId="{ED807982-2BF9-4BC3-9F67-A1A7423AB5B5}" destId="{98498CF3-F94D-4FD9-8A34-549AF40A5DB4}" srcOrd="1" destOrd="0" parTransId="{ACE43DF2-5417-4EB0-B724-2AB9713D3C9D}" sibTransId="{C32A33BB-1DA2-465C-AC67-01E5BDE1487C}"/>
    <dgm:cxn modelId="{F81F0CEC-D5CE-43A1-89B8-EC3006D2BE5A}" type="presOf" srcId="{ED807982-2BF9-4BC3-9F67-A1A7423AB5B5}" destId="{2B60791C-9877-457D-8C18-9007E3EFC256}" srcOrd="0" destOrd="0" presId="urn:microsoft.com/office/officeart/2005/8/layout/chevron2"/>
    <dgm:cxn modelId="{BA4A47B8-CEAC-4FD2-83A9-18785E1E1FF9}" type="presOf" srcId="{79A4AF86-55C7-42E1-BB56-DD126DFE8E9A}" destId="{A70CC8D5-B6D8-40D9-B476-3E13FB936159}" srcOrd="0" destOrd="0" presId="urn:microsoft.com/office/officeart/2005/8/layout/chevron2"/>
    <dgm:cxn modelId="{D6B4C5CE-5AB0-41AF-AF95-596CBA354898}" srcId="{E898B338-308D-4070-89BC-903569912C5A}" destId="{8930BA0A-A522-4122-8129-A02989D39990}" srcOrd="3" destOrd="0" parTransId="{C3D4F5CC-15CA-45A7-82DF-72A396F3E356}" sibTransId="{8AEA0EE5-5A30-49D6-9441-E583063237BF}"/>
    <dgm:cxn modelId="{B2E4F256-883B-4B4C-9296-A5BE9F558381}" srcId="{D14B1791-3049-4C12-BA5A-0FA58CEADAD4}" destId="{BEF6D42F-1B98-45CE-A0EA-787CD8DF6417}" srcOrd="1" destOrd="0" parTransId="{7D5E13E2-8A44-4FD4-A7D7-B0D44B9D1538}" sibTransId="{9FBC80EF-E19B-465F-A311-40C198758D54}"/>
    <dgm:cxn modelId="{1A40761F-C5BA-4B3C-829E-CC7B1C75C5AC}" srcId="{54D24722-1F11-4786-991F-C5BCE3FC088B}" destId="{23B36D3B-BADF-4E8B-AFFD-7845D6D973F7}" srcOrd="1" destOrd="0" parTransId="{3832B44C-FDE0-4765-9941-3A4A440AD6F3}" sibTransId="{FBF672FF-D66C-4268-8BC0-E6EA26BD3354}"/>
    <dgm:cxn modelId="{5627A99F-776C-4F86-B46D-F66DB00C8EC5}" srcId="{28317F6F-C7F6-45D2-A501-02AA21FBDCDA}" destId="{54D24722-1F11-4786-991F-C5BCE3FC088B}" srcOrd="0" destOrd="0" parTransId="{6533A71A-0989-4F44-BFFE-33A97BB467B7}" sibTransId="{4DE1B57A-4DE7-4CB4-9568-41B3F519DE04}"/>
    <dgm:cxn modelId="{F951CE56-B658-43D6-A993-8070948C5927}" type="presOf" srcId="{FDB5488C-E028-4558-A58C-0C36B5F98E16}" destId="{EEC4FE28-FD12-4BF5-95CD-3A660F47685E}" srcOrd="0" destOrd="0" presId="urn:microsoft.com/office/officeart/2005/8/layout/chevron2"/>
    <dgm:cxn modelId="{9A76A504-466D-4774-AEBE-D845C7B0999D}" srcId="{E898B338-308D-4070-89BC-903569912C5A}" destId="{97B8DD29-8A28-4062-B5E2-B84FF5172D38}" srcOrd="0" destOrd="0" parTransId="{A49B8887-A362-47A9-82AF-0F4616070D18}" sibTransId="{A3DCF729-B028-4E95-87D4-5842DA2EEA55}"/>
    <dgm:cxn modelId="{0D26FAB0-78DB-4764-8266-87D7C6DE81D5}" srcId="{ED807982-2BF9-4BC3-9F67-A1A7423AB5B5}" destId="{E0F27166-150B-4548-9F6A-42CD243C3617}" srcOrd="3" destOrd="0" parTransId="{E3D5B2F3-734B-45EF-BD1C-D0611293A35F}" sibTransId="{79E8CA5A-4A9F-44C4-998E-255A3244BE58}"/>
    <dgm:cxn modelId="{F91FFBDF-1935-4D1D-BE22-235E1712C48F}" srcId="{28317F6F-C7F6-45D2-A501-02AA21FBDCDA}" destId="{E898B338-308D-4070-89BC-903569912C5A}" srcOrd="3" destOrd="0" parTransId="{FBC560E9-9514-439D-9243-11192CA8C5E5}" sibTransId="{C9D56D4C-449E-4E1D-9015-5CD63EB9EDEA}"/>
    <dgm:cxn modelId="{AA1AA6F8-C967-49CF-AF50-BB352E1EC155}" srcId="{67AD8962-D3B7-4106-B84A-2E5961F2F688}" destId="{C7FE807F-566F-44EE-A5B8-EEE513BD6D93}" srcOrd="0" destOrd="0" parTransId="{71AF31CE-BE06-45FC-A246-35427C2D7A44}" sibTransId="{4B7D5187-AD92-46CF-ADF4-E1F9C5D9CF99}"/>
    <dgm:cxn modelId="{6296490B-5CB6-49E9-BA05-73DF493D4415}" srcId="{D14B1791-3049-4C12-BA5A-0FA58CEADAD4}" destId="{4745BA6B-8033-4CFB-8A06-BD8E121B01F7}" srcOrd="0" destOrd="0" parTransId="{6E26F5BC-FDF1-4A8D-94F4-E19413C58D41}" sibTransId="{E6C9D75A-5397-404B-BE26-16B40A55D5AB}"/>
    <dgm:cxn modelId="{51557F5C-EEC8-4676-9A9C-2DD3209B8A61}" type="presOf" srcId="{03992DD4-3DF9-470E-82EC-698B2313CEC9}" destId="{EEC4FE28-FD12-4BF5-95CD-3A660F47685E}" srcOrd="0" destOrd="2" presId="urn:microsoft.com/office/officeart/2005/8/layout/chevron2"/>
    <dgm:cxn modelId="{CC5BC136-AA2D-4BDE-A0B0-F45C6F8A64F8}" srcId="{28317F6F-C7F6-45D2-A501-02AA21FBDCDA}" destId="{ED807982-2BF9-4BC3-9F67-A1A7423AB5B5}" srcOrd="5" destOrd="0" parTransId="{F3053394-5254-4DD8-8DD2-DC9269A3892B}" sibTransId="{7B0268E8-22E1-4A34-B8FB-597D6A8B5E8F}"/>
    <dgm:cxn modelId="{5ADA3368-C113-4E6C-B8F2-6D5D28CE3B07}" type="presOf" srcId="{28317F6F-C7F6-45D2-A501-02AA21FBDCDA}" destId="{6960B0CB-7B88-4AE5-8E9D-F41F53DDA7D7}" srcOrd="0" destOrd="0" presId="urn:microsoft.com/office/officeart/2005/8/layout/chevron2"/>
    <dgm:cxn modelId="{F4E83C77-82ED-4214-91EF-917FC2CF398F}" type="presOf" srcId="{E0F27166-150B-4548-9F6A-42CD243C3617}" destId="{EEC4FE28-FD12-4BF5-95CD-3A660F47685E}" srcOrd="0" destOrd="3" presId="urn:microsoft.com/office/officeart/2005/8/layout/chevron2"/>
    <dgm:cxn modelId="{9535B754-2221-4EA2-B1F2-685144C466AE}" type="presOf" srcId="{8930BA0A-A522-4122-8129-A02989D39990}" destId="{B219971E-9BE7-4B28-BF7E-F1FB2C3A0361}" srcOrd="0" destOrd="3" presId="urn:microsoft.com/office/officeart/2005/8/layout/chevron2"/>
    <dgm:cxn modelId="{7416B3E4-D1D0-48C1-8E6A-DB505E3FAE0A}" type="presOf" srcId="{67B900F7-EF0C-4D79-A86A-46BF0B829143}" destId="{A8E88C33-2C89-4481-8D2C-194A314F50AD}" srcOrd="0" destOrd="0" presId="urn:microsoft.com/office/officeart/2005/8/layout/chevron2"/>
    <dgm:cxn modelId="{7AC7ADCD-829F-4F27-A808-092B9E4DA854}" srcId="{79A4AF86-55C7-42E1-BB56-DD126DFE8E9A}" destId="{63E25B1B-5BC8-402A-A2F3-9D5442AB7B55}" srcOrd="1" destOrd="0" parTransId="{F77DEA12-F91B-4693-93AC-3E69B4AA5C8B}" sibTransId="{8F43DB80-DF47-4B80-8338-BD145C04C095}"/>
    <dgm:cxn modelId="{CA92FA26-4218-4F6B-A8E2-D655859C3446}" srcId="{28317F6F-C7F6-45D2-A501-02AA21FBDCDA}" destId="{67AD8962-D3B7-4106-B84A-2E5961F2F688}" srcOrd="2" destOrd="0" parTransId="{D0C9C057-A9CE-4713-864E-5D73C0B0EBF0}" sibTransId="{E74259A9-1806-4181-876C-D9FA24CB5D2F}"/>
    <dgm:cxn modelId="{DB97FA83-36A1-414E-8C62-DAC63FCFE63B}" srcId="{E898B338-308D-4070-89BC-903569912C5A}" destId="{A2733200-B20E-4812-8A92-2027DF7FBC6F}" srcOrd="1" destOrd="0" parTransId="{FF6BD0C4-B28D-4E36-A626-495B62B15668}" sibTransId="{C40D682C-AD35-4CFF-AA34-8106D220FED9}"/>
    <dgm:cxn modelId="{B72D9CF1-FFE9-40F1-985C-8C6012724ADC}" type="presParOf" srcId="{6960B0CB-7B88-4AE5-8E9D-F41F53DDA7D7}" destId="{CCF6764C-91DE-4A0F-A636-372DDC33BEE3}" srcOrd="0" destOrd="0" presId="urn:microsoft.com/office/officeart/2005/8/layout/chevron2"/>
    <dgm:cxn modelId="{51792039-C08F-4F5E-850F-550A0E6D62F2}" type="presParOf" srcId="{CCF6764C-91DE-4A0F-A636-372DDC33BEE3}" destId="{F9E79EFC-5920-4B4A-AFE0-05C27AF18EB4}" srcOrd="0" destOrd="0" presId="urn:microsoft.com/office/officeart/2005/8/layout/chevron2"/>
    <dgm:cxn modelId="{6DA0F93D-F958-4930-AEE9-C69170EC2805}" type="presParOf" srcId="{CCF6764C-91DE-4A0F-A636-372DDC33BEE3}" destId="{A8E88C33-2C89-4481-8D2C-194A314F50AD}" srcOrd="1" destOrd="0" presId="urn:microsoft.com/office/officeart/2005/8/layout/chevron2"/>
    <dgm:cxn modelId="{5C290633-530E-485C-8EAD-D45CE4362AD6}" type="presParOf" srcId="{6960B0CB-7B88-4AE5-8E9D-F41F53DDA7D7}" destId="{5E7276CE-0ACB-4679-BF6D-70F6944B0EA7}" srcOrd="1" destOrd="0" presId="urn:microsoft.com/office/officeart/2005/8/layout/chevron2"/>
    <dgm:cxn modelId="{4486122B-739C-4652-A99E-10474BC76B36}" type="presParOf" srcId="{6960B0CB-7B88-4AE5-8E9D-F41F53DDA7D7}" destId="{B4643333-ECC7-43BE-A656-F620ECD6D5F5}" srcOrd="2" destOrd="0" presId="urn:microsoft.com/office/officeart/2005/8/layout/chevron2"/>
    <dgm:cxn modelId="{35D7CCC2-9C5A-426F-95ED-6B0BDD671526}" type="presParOf" srcId="{B4643333-ECC7-43BE-A656-F620ECD6D5F5}" destId="{8327337E-E21F-4E92-B6C3-D403A1EC4FEF}" srcOrd="0" destOrd="0" presId="urn:microsoft.com/office/officeart/2005/8/layout/chevron2"/>
    <dgm:cxn modelId="{02CCA6FC-3D16-45C4-8799-2ECDFF7582AD}" type="presParOf" srcId="{B4643333-ECC7-43BE-A656-F620ECD6D5F5}" destId="{6441DB26-0790-4085-AAD5-6A308804251E}" srcOrd="1" destOrd="0" presId="urn:microsoft.com/office/officeart/2005/8/layout/chevron2"/>
    <dgm:cxn modelId="{47883CDF-3376-4196-9022-6D1E6BAE1E23}" type="presParOf" srcId="{6960B0CB-7B88-4AE5-8E9D-F41F53DDA7D7}" destId="{290DEF18-2F40-4B0A-A6B6-39020C050696}" srcOrd="3" destOrd="0" presId="urn:microsoft.com/office/officeart/2005/8/layout/chevron2"/>
    <dgm:cxn modelId="{32CF30DE-C5D2-4EB9-BDEF-CBE796FEC02C}" type="presParOf" srcId="{6960B0CB-7B88-4AE5-8E9D-F41F53DDA7D7}" destId="{21E18CC1-A791-4949-B4EE-1429B789E7DE}" srcOrd="4" destOrd="0" presId="urn:microsoft.com/office/officeart/2005/8/layout/chevron2"/>
    <dgm:cxn modelId="{2AE8C1B8-1160-4456-866E-463FDD03BDA5}" type="presParOf" srcId="{21E18CC1-A791-4949-B4EE-1429B789E7DE}" destId="{AFC9CB0C-F2D1-4166-81EA-56CA92BCD0C5}" srcOrd="0" destOrd="0" presId="urn:microsoft.com/office/officeart/2005/8/layout/chevron2"/>
    <dgm:cxn modelId="{020AEC03-70FC-4E29-9E7B-00AE17F5C5AC}" type="presParOf" srcId="{21E18CC1-A791-4949-B4EE-1429B789E7DE}" destId="{E00BE61A-EFF8-4B82-9A8A-94A786F530D3}" srcOrd="1" destOrd="0" presId="urn:microsoft.com/office/officeart/2005/8/layout/chevron2"/>
    <dgm:cxn modelId="{A9598158-8FB2-4F98-90B2-85DC07C0DB8B}" type="presParOf" srcId="{6960B0CB-7B88-4AE5-8E9D-F41F53DDA7D7}" destId="{A19BA5B3-F2FD-4352-ABCF-6C8A5EBB3402}" srcOrd="5" destOrd="0" presId="urn:microsoft.com/office/officeart/2005/8/layout/chevron2"/>
    <dgm:cxn modelId="{85C9CE33-CDC0-4E46-959D-D0E4992ED960}" type="presParOf" srcId="{6960B0CB-7B88-4AE5-8E9D-F41F53DDA7D7}" destId="{EA246BA2-2AC6-46C1-AB53-1FF565031909}" srcOrd="6" destOrd="0" presId="urn:microsoft.com/office/officeart/2005/8/layout/chevron2"/>
    <dgm:cxn modelId="{29E2980B-4361-4F27-BFA6-FD440C025898}" type="presParOf" srcId="{EA246BA2-2AC6-46C1-AB53-1FF565031909}" destId="{24C28A36-F2DD-4379-9C90-3D518457C5FE}" srcOrd="0" destOrd="0" presId="urn:microsoft.com/office/officeart/2005/8/layout/chevron2"/>
    <dgm:cxn modelId="{4AD257BA-2206-4A69-BCAF-B87C0F52AF23}" type="presParOf" srcId="{EA246BA2-2AC6-46C1-AB53-1FF565031909}" destId="{B219971E-9BE7-4B28-BF7E-F1FB2C3A0361}" srcOrd="1" destOrd="0" presId="urn:microsoft.com/office/officeart/2005/8/layout/chevron2"/>
    <dgm:cxn modelId="{EB23E459-A8DC-4A76-994B-148DF2BA2BF9}" type="presParOf" srcId="{6960B0CB-7B88-4AE5-8E9D-F41F53DDA7D7}" destId="{335F280E-D879-43DE-BBC6-16EB9CEBA419}" srcOrd="7" destOrd="0" presId="urn:microsoft.com/office/officeart/2005/8/layout/chevron2"/>
    <dgm:cxn modelId="{7C6CC022-5664-48A5-99DC-7355B755E33A}" type="presParOf" srcId="{6960B0CB-7B88-4AE5-8E9D-F41F53DDA7D7}" destId="{018FA3AE-B478-48B6-8D23-3E8019875ED1}" srcOrd="8" destOrd="0" presId="urn:microsoft.com/office/officeart/2005/8/layout/chevron2"/>
    <dgm:cxn modelId="{C39DD682-1D10-48C2-94B0-6C40B3AA41D4}" type="presParOf" srcId="{018FA3AE-B478-48B6-8D23-3E8019875ED1}" destId="{A70CC8D5-B6D8-40D9-B476-3E13FB936159}" srcOrd="0" destOrd="0" presId="urn:microsoft.com/office/officeart/2005/8/layout/chevron2"/>
    <dgm:cxn modelId="{11C6788B-BEF9-48D8-858C-C3D353B5CBCC}" type="presParOf" srcId="{018FA3AE-B478-48B6-8D23-3E8019875ED1}" destId="{F92E5623-8B43-4AA7-99FC-9374F847A0DE}" srcOrd="1" destOrd="0" presId="urn:microsoft.com/office/officeart/2005/8/layout/chevron2"/>
    <dgm:cxn modelId="{347B7CB6-0E83-481B-9E06-FA704E402C51}" type="presParOf" srcId="{6960B0CB-7B88-4AE5-8E9D-F41F53DDA7D7}" destId="{BC22F5A9-826B-4B3F-AEB9-AC01EE351662}" srcOrd="9" destOrd="0" presId="urn:microsoft.com/office/officeart/2005/8/layout/chevron2"/>
    <dgm:cxn modelId="{4AAAC62B-62CC-4D63-98EF-5453AD99469B}" type="presParOf" srcId="{6960B0CB-7B88-4AE5-8E9D-F41F53DDA7D7}" destId="{C71C7556-7D92-4DD2-8CB3-07641C2941DA}" srcOrd="10" destOrd="0" presId="urn:microsoft.com/office/officeart/2005/8/layout/chevron2"/>
    <dgm:cxn modelId="{B18D0C24-077A-48F7-889A-EA8CF85FC81F}" type="presParOf" srcId="{C71C7556-7D92-4DD2-8CB3-07641C2941DA}" destId="{2B60791C-9877-457D-8C18-9007E3EFC256}" srcOrd="0" destOrd="0" presId="urn:microsoft.com/office/officeart/2005/8/layout/chevron2"/>
    <dgm:cxn modelId="{A1131A61-722A-48EE-9F76-A59BBB76CCBC}" type="presParOf" srcId="{C71C7556-7D92-4DD2-8CB3-07641C2941DA}" destId="{EEC4FE28-FD12-4BF5-95CD-3A660F4768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E79EFC-5920-4B4A-AFE0-05C27AF18EB4}">
      <dsp:nvSpPr>
        <dsp:cNvPr id="0" name=""/>
        <dsp:cNvSpPr/>
      </dsp:nvSpPr>
      <dsp:spPr>
        <a:xfrm rot="5400000">
          <a:off x="-162324" y="166654"/>
          <a:ext cx="1082161" cy="75751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2002-2004</a:t>
          </a:r>
          <a:endParaRPr lang="fr-FR" sz="1300" kern="1200" dirty="0"/>
        </a:p>
      </dsp:txBody>
      <dsp:txXfrm rot="5400000">
        <a:off x="-162324" y="166654"/>
        <a:ext cx="1082161" cy="757513"/>
      </dsp:txXfrm>
    </dsp:sp>
    <dsp:sp modelId="{A8E88C33-2C89-4481-8D2C-194A314F50AD}">
      <dsp:nvSpPr>
        <dsp:cNvPr id="0" name=""/>
        <dsp:cNvSpPr/>
      </dsp:nvSpPr>
      <dsp:spPr>
        <a:xfrm rot="5400000">
          <a:off x="4334716" y="-3572873"/>
          <a:ext cx="703405" cy="7857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Arial" pitchFamily="34" charset="0"/>
              <a:cs typeface="Arial" pitchFamily="34" charset="0"/>
            </a:rPr>
            <a:t>Aménagement des premières zones touristiques intégrées eu Maroc ( </a:t>
          </a:r>
          <a:r>
            <a:rPr lang="fr-FR" sz="1600" kern="1200" dirty="0" err="1" smtClean="0">
              <a:latin typeface="Arial" pitchFamily="34" charset="0"/>
              <a:cs typeface="Arial" pitchFamily="34" charset="0"/>
            </a:rPr>
            <a:t>Ageudal</a:t>
          </a:r>
          <a:r>
            <a:rPr lang="fr-FR" sz="16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fr-FR" sz="1600" kern="1200" dirty="0" err="1" smtClean="0">
              <a:latin typeface="Arial" pitchFamily="34" charset="0"/>
              <a:cs typeface="Arial" pitchFamily="34" charset="0"/>
            </a:rPr>
            <a:t>Ghandouri</a:t>
          </a:r>
          <a:r>
            <a:rPr lang="fr-FR" sz="1600" kern="1200" dirty="0" smtClean="0">
              <a:latin typeface="Arial" pitchFamily="34" charset="0"/>
              <a:cs typeface="Arial" pitchFamily="34" charset="0"/>
            </a:rPr>
            <a:t>..)</a:t>
          </a:r>
          <a:endParaRPr lang="fr-FR" sz="16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/>
        </a:p>
      </dsp:txBody>
      <dsp:txXfrm rot="5400000">
        <a:off x="4334716" y="-3572873"/>
        <a:ext cx="703405" cy="7857811"/>
      </dsp:txXfrm>
    </dsp:sp>
    <dsp:sp modelId="{8327337E-E21F-4E92-B6C3-D403A1EC4FEF}">
      <dsp:nvSpPr>
        <dsp:cNvPr id="0" name=""/>
        <dsp:cNvSpPr/>
      </dsp:nvSpPr>
      <dsp:spPr>
        <a:xfrm rot="5400000">
          <a:off x="-162324" y="1152524"/>
          <a:ext cx="1082161" cy="75751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2005</a:t>
          </a:r>
          <a:endParaRPr lang="fr-FR" sz="1300" kern="1200" dirty="0"/>
        </a:p>
      </dsp:txBody>
      <dsp:txXfrm rot="5400000">
        <a:off x="-162324" y="1152524"/>
        <a:ext cx="1082161" cy="757513"/>
      </dsp:txXfrm>
    </dsp:sp>
    <dsp:sp modelId="{6441DB26-0790-4085-AAD5-6A308804251E}">
      <dsp:nvSpPr>
        <dsp:cNvPr id="0" name=""/>
        <dsp:cNvSpPr/>
      </dsp:nvSpPr>
      <dsp:spPr>
        <a:xfrm rot="5400000">
          <a:off x="4334716" y="-2587003"/>
          <a:ext cx="703405" cy="7857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latin typeface="Arial" pitchFamily="34" charset="0"/>
              <a:cs typeface="Arial" pitchFamily="34" charset="0"/>
            </a:rPr>
            <a:t>Elargissement du périmètre d’intervention vers les zones industrielles classiques a travers la récupération de certains terrains aménagés par la CDG ( Gzenaya et bouznika)</a:t>
          </a:r>
          <a:endParaRPr lang="fr-FR" sz="13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latin typeface="Arial" pitchFamily="34" charset="0"/>
              <a:cs typeface="Arial" pitchFamily="34" charset="0"/>
            </a:rPr>
            <a:t>Réflexion sur l’accompagnement du gouvernement au niveau du plan émergence dans le secteur d’</a:t>
          </a:r>
          <a:r>
            <a:rPr lang="fr-FR" sz="1300" kern="1200" dirty="0" err="1" smtClean="0">
              <a:latin typeface="Arial" pitchFamily="34" charset="0"/>
              <a:cs typeface="Arial" pitchFamily="34" charset="0"/>
            </a:rPr>
            <a:t>offshoring</a:t>
          </a:r>
          <a:endParaRPr lang="fr-FR" sz="1300" kern="1200" dirty="0">
            <a:latin typeface="Arial" pitchFamily="34" charset="0"/>
            <a:cs typeface="Arial" pitchFamily="34" charset="0"/>
          </a:endParaRPr>
        </a:p>
      </dsp:txBody>
      <dsp:txXfrm rot="5400000">
        <a:off x="4334716" y="-2587003"/>
        <a:ext cx="703405" cy="7857811"/>
      </dsp:txXfrm>
    </dsp:sp>
    <dsp:sp modelId="{AFC9CB0C-F2D1-4166-81EA-56CA92BCD0C5}">
      <dsp:nvSpPr>
        <dsp:cNvPr id="0" name=""/>
        <dsp:cNvSpPr/>
      </dsp:nvSpPr>
      <dsp:spPr>
        <a:xfrm rot="5400000">
          <a:off x="-162324" y="2138394"/>
          <a:ext cx="1082161" cy="757513"/>
        </a:xfrm>
        <a:prstGeom prst="chevron">
          <a:avLst/>
        </a:prstGeom>
        <a:solidFill>
          <a:schemeClr val="accent5">
            <a:lumMod val="5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2006</a:t>
          </a:r>
          <a:endParaRPr lang="fr-FR" sz="1300" kern="1200" dirty="0"/>
        </a:p>
      </dsp:txBody>
      <dsp:txXfrm rot="5400000">
        <a:off x="-162324" y="2138394"/>
        <a:ext cx="1082161" cy="757513"/>
      </dsp:txXfrm>
    </dsp:sp>
    <dsp:sp modelId="{E00BE61A-EFF8-4B82-9A8A-94A786F530D3}">
      <dsp:nvSpPr>
        <dsp:cNvPr id="0" name=""/>
        <dsp:cNvSpPr/>
      </dsp:nvSpPr>
      <dsp:spPr>
        <a:xfrm rot="5400000">
          <a:off x="4334716" y="-1601133"/>
          <a:ext cx="703405" cy="7857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Arial" pitchFamily="34" charset="0"/>
              <a:cs typeface="Arial" pitchFamily="34" charset="0"/>
            </a:rPr>
            <a:t>Lancement de la réalisation d’un premier parc industriel nouvelle  génération « </a:t>
          </a:r>
          <a:r>
            <a:rPr lang="fr-FR" sz="1400" kern="1200" dirty="0" err="1" smtClean="0">
              <a:latin typeface="Arial" pitchFamily="34" charset="0"/>
              <a:cs typeface="Arial" pitchFamily="34" charset="0"/>
            </a:rPr>
            <a:t>Jorf</a:t>
          </a:r>
          <a:r>
            <a:rPr lang="fr-FR" sz="1400" kern="1200" dirty="0" smtClean="0">
              <a:latin typeface="Arial" pitchFamily="34" charset="0"/>
              <a:cs typeface="Arial" pitchFamily="34" charset="0"/>
            </a:rPr>
            <a:t> lasfar »</a:t>
          </a:r>
          <a:endParaRPr lang="fr-FR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Arial" pitchFamily="34" charset="0"/>
              <a:cs typeface="Arial" pitchFamily="34" charset="0"/>
            </a:rPr>
            <a:t>MHV adopte une nouvelle identité visuelle qui répond à ses nouvelles prérogatives et devient ainsi MEDZ</a:t>
          </a:r>
          <a:endParaRPr lang="fr-FR" sz="1400" kern="1200" dirty="0">
            <a:latin typeface="Arial" pitchFamily="34" charset="0"/>
            <a:cs typeface="Arial" pitchFamily="34" charset="0"/>
          </a:endParaRPr>
        </a:p>
      </dsp:txBody>
      <dsp:txXfrm rot="5400000">
        <a:off x="4334716" y="-1601133"/>
        <a:ext cx="703405" cy="7857811"/>
      </dsp:txXfrm>
    </dsp:sp>
    <dsp:sp modelId="{24C28A36-F2DD-4379-9C90-3D518457C5FE}">
      <dsp:nvSpPr>
        <dsp:cNvPr id="0" name=""/>
        <dsp:cNvSpPr/>
      </dsp:nvSpPr>
      <dsp:spPr>
        <a:xfrm rot="5400000">
          <a:off x="-162324" y="3124264"/>
          <a:ext cx="1082161" cy="757513"/>
        </a:xfrm>
        <a:prstGeom prst="chevron">
          <a:avLst/>
        </a:prstGeom>
        <a:solidFill>
          <a:schemeClr val="accent5">
            <a:lumMod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2007</a:t>
          </a:r>
          <a:endParaRPr lang="fr-FR" sz="1300" kern="1200" dirty="0"/>
        </a:p>
      </dsp:txBody>
      <dsp:txXfrm rot="5400000">
        <a:off x="-162324" y="3124264"/>
        <a:ext cx="1082161" cy="757513"/>
      </dsp:txXfrm>
    </dsp:sp>
    <dsp:sp modelId="{B219971E-9BE7-4B28-BF7E-F1FB2C3A0361}">
      <dsp:nvSpPr>
        <dsp:cNvPr id="0" name=""/>
        <dsp:cNvSpPr/>
      </dsp:nvSpPr>
      <dsp:spPr>
        <a:xfrm rot="5400000">
          <a:off x="4334716" y="-615263"/>
          <a:ext cx="703405" cy="7857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1300" kern="1200" dirty="0" smtClean="0">
              <a:latin typeface="Arial" pitchFamily="34" charset="0"/>
              <a:cs typeface="Arial" pitchFamily="34" charset="0"/>
            </a:rPr>
            <a:t>Réorganisation de MEDZ en trois pôles d’activité.</a:t>
          </a:r>
          <a:endParaRPr lang="fr-FR" sz="1300" kern="1200" dirty="0">
            <a:latin typeface="Arial" pitchFamily="34" charset="0"/>
            <a:cs typeface="Arial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1300" kern="1200" dirty="0" smtClean="0">
              <a:latin typeface="Arial" pitchFamily="34" charset="0"/>
              <a:cs typeface="Arial" pitchFamily="34" charset="0"/>
            </a:rPr>
            <a:t>Lancement des travaux de développement de la première zone d’activité Offshoring au Maroc</a:t>
          </a:r>
          <a:endParaRPr lang="fr-FR" sz="1300" kern="1200" dirty="0">
            <a:latin typeface="Arial" pitchFamily="34" charset="0"/>
            <a:cs typeface="Arial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1300" kern="1200" dirty="0" smtClean="0">
              <a:latin typeface="Arial" pitchFamily="34" charset="0"/>
              <a:cs typeface="Arial" pitchFamily="34" charset="0"/>
            </a:rPr>
            <a:t>Lancement du projet Jorf Lasfar</a:t>
          </a:r>
          <a:endParaRPr lang="fr-FR" sz="1300" kern="1200" dirty="0">
            <a:latin typeface="Arial" pitchFamily="34" charset="0"/>
            <a:cs typeface="Arial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1300" kern="1200" dirty="0" smtClean="0">
              <a:latin typeface="Arial" pitchFamily="34" charset="0"/>
              <a:cs typeface="Arial" pitchFamily="34" charset="0"/>
            </a:rPr>
            <a:t>Démarrage de la première incubation dans le secteur des nanotechnologies :NEMOTEK</a:t>
          </a:r>
          <a:endParaRPr lang="fr-FR" sz="1300" kern="1200" dirty="0">
            <a:latin typeface="Arial" pitchFamily="34" charset="0"/>
            <a:cs typeface="Arial" pitchFamily="34" charset="0"/>
          </a:endParaRPr>
        </a:p>
      </dsp:txBody>
      <dsp:txXfrm rot="5400000">
        <a:off x="4334716" y="-615263"/>
        <a:ext cx="703405" cy="7857811"/>
      </dsp:txXfrm>
    </dsp:sp>
    <dsp:sp modelId="{A70CC8D5-B6D8-40D9-B476-3E13FB936159}">
      <dsp:nvSpPr>
        <dsp:cNvPr id="0" name=""/>
        <dsp:cNvSpPr/>
      </dsp:nvSpPr>
      <dsp:spPr>
        <a:xfrm rot="5400000">
          <a:off x="-162324" y="3988943"/>
          <a:ext cx="1082161" cy="757513"/>
        </a:xfrm>
        <a:prstGeom prst="chevron">
          <a:avLst/>
        </a:prstGeom>
        <a:solidFill>
          <a:schemeClr val="accent1">
            <a:lumMod val="1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2008</a:t>
          </a:r>
          <a:endParaRPr lang="fr-FR" sz="1300" kern="1200" dirty="0"/>
        </a:p>
      </dsp:txBody>
      <dsp:txXfrm rot="5400000">
        <a:off x="-162324" y="3988943"/>
        <a:ext cx="1082161" cy="757513"/>
      </dsp:txXfrm>
    </dsp:sp>
    <dsp:sp modelId="{F92E5623-8B43-4AA7-99FC-9374F847A0DE}">
      <dsp:nvSpPr>
        <dsp:cNvPr id="0" name=""/>
        <dsp:cNvSpPr/>
      </dsp:nvSpPr>
      <dsp:spPr>
        <a:xfrm rot="5400000">
          <a:off x="4334716" y="370606"/>
          <a:ext cx="703405" cy="7857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 pitchFamily="34" charset="0"/>
              <a:cs typeface="Arial" pitchFamily="34" charset="0"/>
            </a:rPr>
            <a:t>Mise en place de la RSP de CDG développement , et orientation de MEDZ vers une nouvelle niche à savoir l’incubation et la conception.</a:t>
          </a:r>
          <a:endParaRPr lang="fr-FR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 pitchFamily="34" charset="0"/>
              <a:cs typeface="Arial" pitchFamily="34" charset="0"/>
            </a:rPr>
            <a:t>Orientation du pôle industrie vers une nouvelle génération de zones industrielles  ( P2I)</a:t>
          </a:r>
          <a:endParaRPr lang="fr-FR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 pitchFamily="34" charset="0"/>
              <a:cs typeface="Arial" pitchFamily="34" charset="0"/>
            </a:rPr>
            <a:t>Création et études de plusieurs zones franches dans le royaume.</a:t>
          </a:r>
          <a:endParaRPr lang="fr-FR" sz="1100" kern="1200" dirty="0">
            <a:latin typeface="Arial" pitchFamily="34" charset="0"/>
            <a:cs typeface="Arial" pitchFamily="34" charset="0"/>
          </a:endParaRPr>
        </a:p>
      </dsp:txBody>
      <dsp:txXfrm rot="5400000">
        <a:off x="4334716" y="370606"/>
        <a:ext cx="703405" cy="7857811"/>
      </dsp:txXfrm>
    </dsp:sp>
    <dsp:sp modelId="{2B60791C-9877-457D-8C18-9007E3EFC256}">
      <dsp:nvSpPr>
        <dsp:cNvPr id="0" name=""/>
        <dsp:cNvSpPr/>
      </dsp:nvSpPr>
      <dsp:spPr>
        <a:xfrm rot="5400000">
          <a:off x="-162324" y="4928777"/>
          <a:ext cx="1082161" cy="75751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Arial" pitchFamily="34" charset="0"/>
              <a:cs typeface="Arial" pitchFamily="34" charset="0"/>
            </a:rPr>
            <a:t>2010 – 2011 </a:t>
          </a:r>
          <a:endParaRPr lang="fr-FR" sz="1100" kern="1200" dirty="0">
            <a:latin typeface="Arial" pitchFamily="34" charset="0"/>
            <a:cs typeface="Arial" pitchFamily="34" charset="0"/>
          </a:endParaRPr>
        </a:p>
      </dsp:txBody>
      <dsp:txXfrm rot="5400000">
        <a:off x="-162324" y="4928777"/>
        <a:ext cx="1082161" cy="757513"/>
      </dsp:txXfrm>
    </dsp:sp>
    <dsp:sp modelId="{EEC4FE28-FD12-4BF5-95CD-3A660F47685E}">
      <dsp:nvSpPr>
        <dsp:cNvPr id="0" name=""/>
        <dsp:cNvSpPr/>
      </dsp:nvSpPr>
      <dsp:spPr>
        <a:xfrm rot="5400000">
          <a:off x="4334716" y="1356476"/>
          <a:ext cx="703405" cy="7857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 pitchFamily="34" charset="0"/>
              <a:cs typeface="Arial" pitchFamily="34" charset="0"/>
            </a:rPr>
            <a:t>Nouveau business modèle pour MEDZ: Aménageur &amp; </a:t>
          </a:r>
          <a:r>
            <a:rPr lang="fr-FR" sz="1100" kern="1200" dirty="0" err="1" smtClean="0">
              <a:latin typeface="Arial" pitchFamily="34" charset="0"/>
              <a:cs typeface="Arial" pitchFamily="34" charset="0"/>
            </a:rPr>
            <a:t>Assemblier</a:t>
          </a:r>
          <a:r>
            <a:rPr lang="fr-FR" sz="1100" kern="1200" dirty="0" smtClean="0">
              <a:latin typeface="Arial" pitchFamily="34" charset="0"/>
              <a:cs typeface="Arial" pitchFamily="34" charset="0"/>
            </a:rPr>
            <a:t> </a:t>
          </a:r>
          <a:endParaRPr lang="fr-FR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 pitchFamily="34" charset="0"/>
              <a:cs typeface="Arial" pitchFamily="34" charset="0"/>
            </a:rPr>
            <a:t>Réorganisation de MEDZ</a:t>
          </a:r>
          <a:endParaRPr lang="fr-FR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 pitchFamily="34" charset="0"/>
              <a:cs typeface="Arial" pitchFamily="34" charset="0"/>
            </a:rPr>
            <a:t>Offshoring: Séparation des métiers de portage d’Actif et de gestion des parcs</a:t>
          </a:r>
          <a:endParaRPr lang="fr-FR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Arial" pitchFamily="34" charset="0"/>
              <a:cs typeface="Arial" pitchFamily="34" charset="0"/>
            </a:rPr>
            <a:t>Création de MEDZ Sourcing et MIP </a:t>
          </a:r>
          <a:endParaRPr lang="fr-FR" sz="1100" kern="1200" dirty="0">
            <a:latin typeface="Arial" pitchFamily="34" charset="0"/>
            <a:cs typeface="Arial" pitchFamily="34" charset="0"/>
          </a:endParaRPr>
        </a:p>
      </dsp:txBody>
      <dsp:txXfrm rot="5400000">
        <a:off x="4334716" y="1356476"/>
        <a:ext cx="703405" cy="7857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963B0C-CF02-4B46-AF7D-484F20EA9BC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7125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27E24-86D7-4227-89DB-F07E1A41008F}" type="datetimeFigureOut">
              <a:rPr lang="fr-FR" smtClean="0"/>
              <a:pPr/>
              <a:t>11/04/2012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B91AD-50E6-44F9-89FE-7D14DA7E38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0042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BE48-88B0-42E5-891A-8E7A44C2C4A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BE48-88B0-42E5-891A-8E7A44C2C4AA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BE48-88B0-42E5-891A-8E7A44C2C4AA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DF1B9-D767-4AE9-AA1E-A7D6F83CB69D}" type="slidenum">
              <a:rPr lang="fr-FR"/>
              <a:pPr/>
              <a:t>31</a:t>
            </a:fld>
            <a:endParaRPr lang="fr-FR"/>
          </a:p>
        </p:txBody>
      </p:sp>
      <p:sp>
        <p:nvSpPr>
          <p:cNvPr id="343042" name="Rectangle 7"/>
          <p:cNvSpPr txBox="1">
            <a:spLocks noGrp="1" noChangeArrowheads="1"/>
          </p:cNvSpPr>
          <p:nvPr/>
        </p:nvSpPr>
        <p:spPr bwMode="auto">
          <a:xfrm>
            <a:off x="3883854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64" tIns="43732" rIns="87464" bIns="43732" anchor="b"/>
          <a:lstStyle/>
          <a:p>
            <a:pPr algn="r"/>
            <a:fld id="{EC5A1F92-1504-4514-8FC4-9AF34EDE8E45}" type="slidenum">
              <a:rPr lang="fr-FR" sz="1100">
                <a:cs typeface="Arial" charset="0"/>
              </a:rPr>
              <a:pPr algn="r"/>
              <a:t>31</a:t>
            </a:fld>
            <a:endParaRPr lang="fr-FR" sz="1100" dirty="0">
              <a:cs typeface="Arial" charset="0"/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2" y="4343913"/>
            <a:ext cx="5487040" cy="4115823"/>
          </a:xfrm>
        </p:spPr>
        <p:txBody>
          <a:bodyPr lIns="87464" tIns="43732" rIns="87464" bIns="43732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4E72DA-64CF-4056-818B-0FC3E472CFAD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4E72DA-64CF-4056-818B-0FC3E472CFA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F5F69-130D-41B2-BE24-695DDCA617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C3CAD-16FE-4962-8D12-F6979FEB803A}" type="slidenum">
              <a:rPr lang="fr-FR"/>
              <a:pPr/>
              <a:t>10</a:t>
            </a:fld>
            <a:endParaRPr lang="fr-F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BE48-88B0-42E5-891A-8E7A44C2C4A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BE48-88B0-42E5-891A-8E7A44C2C4AA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BE48-88B0-42E5-891A-8E7A44C2C4A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BE48-88B0-42E5-891A-8E7A44C2C4AA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5004048" cy="764704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2800" b="1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690-CFAE-4560-BF96-20602E65929A}" type="datetimeFigureOut">
              <a:rPr lang="fr-FR" smtClean="0"/>
              <a:pPr/>
              <a:t>11/04/2012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6319-75FE-40B5-B59F-18452CFF6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592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690-CFAE-4560-BF96-20602E65929A}" type="datetimeFigureOut">
              <a:rPr lang="fr-FR" smtClean="0"/>
              <a:pPr/>
              <a:t>11/04/2012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6319-75FE-40B5-B59F-18452CFF6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0541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690-CFAE-4560-BF96-20602E65929A}" type="datetimeFigureOut">
              <a:rPr lang="fr-FR" smtClean="0"/>
              <a:pPr/>
              <a:t>11/04/2012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6319-75FE-40B5-B59F-18452CFF6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0044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3F361-9058-4B67-A7D1-B11AD27388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536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428768"/>
            <a:ext cx="8503920" cy="45720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8888" y="549275"/>
            <a:ext cx="6337300" cy="4318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23850" y="1268413"/>
            <a:ext cx="8435975" cy="485775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5076056" cy="523220"/>
          </a:xfrm>
          <a:noFill/>
        </p:spPr>
        <p:txBody>
          <a:bodyPr wrap="square" rtlCol="0">
            <a:spAutoFit/>
          </a:bodyPr>
          <a:lstStyle>
            <a:lvl1pPr>
              <a:defRPr lang="fr-FR" sz="2800" b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 marL="0" lvl="0" algn="l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 algn="l" defTabSz="914400" rtl="0" eaLnBrk="1" latinLnBrk="0" hangingPunct="1">
              <a:buClr>
                <a:srgbClr val="A40133"/>
              </a:buClr>
              <a:defRPr lang="fr-FR" sz="1600" b="1" kern="1200" dirty="0" smtClean="0">
                <a:solidFill>
                  <a:srgbClr val="A40133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buClr>
                <a:srgbClr val="A40133"/>
              </a:buClr>
              <a:buFont typeface="Symbol" pitchFamily="18" charset="2"/>
              <a:buChar char="·"/>
              <a:defRPr lang="fr-FR" sz="14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690-CFAE-4560-BF96-20602E65929A}" type="datetimeFigureOut">
              <a:rPr lang="fr-FR" smtClean="0"/>
              <a:pPr/>
              <a:t>11/04/2012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6319-75FE-40B5-B59F-18452CFF6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5789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690-CFAE-4560-BF96-20602E65929A}" type="datetimeFigureOut">
              <a:rPr lang="fr-FR" smtClean="0"/>
              <a:pPr/>
              <a:t>11/04/2012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6319-75FE-40B5-B59F-18452CFF6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818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690-CFAE-4560-BF96-20602E65929A}" type="datetimeFigureOut">
              <a:rPr lang="fr-FR" smtClean="0"/>
              <a:pPr/>
              <a:t>11/04/2012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6319-75FE-40B5-B59F-18452CFF6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0496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690-CFAE-4560-BF96-20602E65929A}" type="datetimeFigureOut">
              <a:rPr lang="fr-FR" smtClean="0"/>
              <a:pPr/>
              <a:t>11/04/2012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6319-75FE-40B5-B59F-18452CFF6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8847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690-CFAE-4560-BF96-20602E65929A}" type="datetimeFigureOut">
              <a:rPr lang="fr-FR" smtClean="0"/>
              <a:pPr/>
              <a:t>11/04/2012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6319-75FE-40B5-B59F-18452CFF6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5385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690-CFAE-4560-BF96-20602E65929A}" type="datetimeFigureOut">
              <a:rPr lang="fr-FR" smtClean="0"/>
              <a:pPr/>
              <a:t>11/04/2012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6319-75FE-40B5-B59F-18452CFF6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305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690-CFAE-4560-BF96-20602E65929A}" type="datetimeFigureOut">
              <a:rPr lang="fr-FR" smtClean="0"/>
              <a:pPr/>
              <a:t>11/04/2012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6319-75FE-40B5-B59F-18452CFF6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203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690-CFAE-4560-BF96-20602E65929A}" type="datetimeFigureOut">
              <a:rPr lang="fr-FR" smtClean="0"/>
              <a:pPr/>
              <a:t>11/04/2012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6319-75FE-40B5-B59F-18452CFF6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7676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1480"/>
            <a:ext cx="9144000" cy="6286520"/>
          </a:xfrm>
          <a:prstGeom prst="rect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F690-CFAE-4560-BF96-20602E65929A}" type="datetimeFigureOut">
              <a:rPr lang="fr-FR" smtClean="0"/>
              <a:pPr/>
              <a:t>11/04/2012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06319-75FE-40B5-B59F-18452CFF69F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TT 2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911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285916" y="71439"/>
            <a:ext cx="4071934" cy="571479"/>
          </a:xfrm>
        </p:spPr>
        <p:txBody>
          <a:bodyPr>
            <a:no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  <a:latin typeface="Century Gothic" pitchFamily="34" charset="0"/>
              </a:rPr>
              <a:t>Sommaire</a:t>
            </a:r>
            <a:endParaRPr lang="fr-FR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143404" y="1071546"/>
            <a:ext cx="46434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3" name="Image 12" descr="Couv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1062" y="5229200"/>
            <a:ext cx="6393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Century Gothic" pitchFamily="34" charset="0"/>
              </a:rPr>
              <a:t>Le Partenariat Public Privé</a:t>
            </a:r>
          </a:p>
          <a:p>
            <a:r>
              <a:rPr lang="fr-FR" sz="3200" b="1" dirty="0" smtClean="0">
                <a:latin typeface="Century Gothic" pitchFamily="34" charset="0"/>
              </a:rPr>
              <a:t>L’expérience MEDZ</a:t>
            </a:r>
            <a:endParaRPr lang="fr-FR" sz="3200" b="1" dirty="0">
              <a:latin typeface="Century Gothic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57818" y="6429396"/>
            <a:ext cx="328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UNE FILIALE DE CDG DEVELOPPEMENT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00760" y="50004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A40133"/>
                </a:solidFill>
                <a:latin typeface="Century Gothic" pitchFamily="34" charset="0"/>
              </a:rPr>
              <a:t>Le 11 avril 2012</a:t>
            </a:r>
            <a:endParaRPr lang="fr-FR" sz="2400" b="1" dirty="0">
              <a:solidFill>
                <a:srgbClr val="A401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0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785913" y="2190762"/>
            <a:ext cx="2373312" cy="865187"/>
          </a:xfrm>
          <a:prstGeom prst="cube">
            <a:avLst>
              <a:gd name="adj" fmla="val 25000"/>
            </a:avLst>
          </a:prstGeom>
          <a:solidFill>
            <a:srgbClr val="000080">
              <a:alpha val="3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fr-FR" sz="1200" b="1">
                <a:latin typeface="Century Gothic" pitchFamily="34" charset="0"/>
              </a:rPr>
              <a:t>« </a:t>
            </a:r>
            <a:r>
              <a:rPr lang="fr-FR" sz="1600" b="1">
                <a:latin typeface="Century Gothic" pitchFamily="34" charset="0"/>
              </a:rPr>
              <a:t>Emergence »</a:t>
            </a:r>
          </a:p>
          <a:p>
            <a:pPr algn="ctr">
              <a:buFont typeface="Wingdings" pitchFamily="2" charset="2"/>
              <a:buNone/>
            </a:pPr>
            <a:r>
              <a:rPr lang="fr-FR" sz="1600" b="1">
                <a:latin typeface="Century Gothic" pitchFamily="34" charset="0"/>
              </a:rPr>
              <a:t>Industrie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5933479" y="1754201"/>
            <a:ext cx="366713" cy="650875"/>
          </a:xfrm>
          <a:prstGeom prst="downArrow">
            <a:avLst>
              <a:gd name="adj1" fmla="val 50000"/>
              <a:gd name="adj2" fmla="val 44372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entury Gothic" pitchFamily="34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0" y="16353"/>
            <a:ext cx="5076056" cy="76944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1">
            <a:normAutofit fontScale="97500" lnSpcReduction="10000"/>
          </a:bodyPr>
          <a:lstStyle>
            <a:lvl1pPr algn="l" defTabSz="914400" eaLnBrk="1" latinLnBrk="0" hangingPunct="1">
              <a:buNone/>
              <a:defRPr lang="fr-FR" sz="2800" b="1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fr-FR" sz="2400" dirty="0"/>
              <a:t>MEDZ: Intervention dans les stratégies sectorielles</a:t>
            </a: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1773213" y="3143262"/>
            <a:ext cx="2373312" cy="865187"/>
          </a:xfrm>
          <a:prstGeom prst="cube">
            <a:avLst>
              <a:gd name="adj" fmla="val 25000"/>
            </a:avLst>
          </a:prstGeom>
          <a:solidFill>
            <a:srgbClr val="000080">
              <a:alpha val="3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 dirty="0">
                <a:latin typeface="Century Gothic" pitchFamily="34" charset="0"/>
              </a:rPr>
              <a:t>« Maroc vert»</a:t>
            </a:r>
          </a:p>
          <a:p>
            <a:pPr algn="ctr"/>
            <a:r>
              <a:rPr lang="fr-FR" sz="1600" b="1" dirty="0">
                <a:latin typeface="Century Gothic" pitchFamily="34" charset="0"/>
              </a:rPr>
              <a:t>Agriculture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1760513" y="4108462"/>
            <a:ext cx="2373312" cy="865187"/>
          </a:xfrm>
          <a:prstGeom prst="cube">
            <a:avLst>
              <a:gd name="adj" fmla="val 25000"/>
            </a:avLst>
          </a:prstGeom>
          <a:solidFill>
            <a:srgbClr val="000080">
              <a:alpha val="3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Century Gothic" pitchFamily="34" charset="0"/>
              </a:rPr>
              <a:t>« Rawaj »</a:t>
            </a:r>
          </a:p>
          <a:p>
            <a:pPr algn="ctr"/>
            <a:r>
              <a:rPr lang="fr-FR" sz="1400" b="1">
                <a:latin typeface="Century Gothic" pitchFamily="34" charset="0"/>
              </a:rPr>
              <a:t>Commerce &amp; distribution</a:t>
            </a: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4841894" y="2476514"/>
            <a:ext cx="2682434" cy="865187"/>
          </a:xfrm>
          <a:prstGeom prst="cube">
            <a:avLst>
              <a:gd name="adj" fmla="val 25000"/>
            </a:avLst>
          </a:prstGeom>
          <a:solidFill>
            <a:srgbClr val="000080">
              <a:alpha val="3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fr-FR" sz="1600" b="1" dirty="0" smtClean="0">
                <a:latin typeface="Century Gothic" pitchFamily="34" charset="0"/>
              </a:rPr>
              <a:t>Infrastructures / services</a:t>
            </a:r>
            <a:endParaRPr lang="fr-FR" sz="1600" b="1" dirty="0">
              <a:latin typeface="Century Gothic" pitchFamily="34" charset="0"/>
            </a:endParaRP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4816494" y="3484576"/>
            <a:ext cx="2633182" cy="865188"/>
          </a:xfrm>
          <a:prstGeom prst="cube">
            <a:avLst>
              <a:gd name="adj" fmla="val 25000"/>
            </a:avLst>
          </a:prstGeom>
          <a:solidFill>
            <a:srgbClr val="000080">
              <a:alpha val="3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 dirty="0" smtClean="0">
                <a:latin typeface="Century Gothic" pitchFamily="34" charset="0"/>
              </a:rPr>
              <a:t> Incitatifs sectoriels</a:t>
            </a:r>
            <a:endParaRPr lang="fr-FR" sz="1600" b="1" dirty="0">
              <a:latin typeface="Century Gothic" pitchFamily="34" charset="0"/>
            </a:endParaRPr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4752994" y="4492639"/>
            <a:ext cx="2700284" cy="865187"/>
          </a:xfrm>
          <a:prstGeom prst="cube">
            <a:avLst>
              <a:gd name="adj" fmla="val 25000"/>
            </a:avLst>
          </a:prstGeom>
          <a:solidFill>
            <a:srgbClr val="000080">
              <a:alpha val="3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 dirty="0" smtClean="0">
                <a:latin typeface="Century Gothic" pitchFamily="34" charset="0"/>
              </a:rPr>
              <a:t>Appui RH/aides </a:t>
            </a:r>
          </a:p>
          <a:p>
            <a:pPr algn="ctr"/>
            <a:r>
              <a:rPr lang="fr-FR" sz="1600" b="1" dirty="0" smtClean="0">
                <a:latin typeface="Century Gothic" pitchFamily="34" charset="0"/>
              </a:rPr>
              <a:t>formation</a:t>
            </a:r>
            <a:endParaRPr lang="fr-FR" sz="1600" b="1" dirty="0">
              <a:latin typeface="Century Gothic" pitchFamily="34" charset="0"/>
            </a:endParaRP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1773213" y="5849961"/>
            <a:ext cx="2373312" cy="865187"/>
          </a:xfrm>
          <a:prstGeom prst="cube">
            <a:avLst>
              <a:gd name="adj" fmla="val 25000"/>
            </a:avLst>
          </a:prstGeom>
          <a:solidFill>
            <a:srgbClr val="000080">
              <a:alpha val="3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Century Gothic" pitchFamily="34" charset="0"/>
              </a:rPr>
              <a:t>«Azur »</a:t>
            </a:r>
          </a:p>
          <a:p>
            <a:pPr algn="ctr"/>
            <a:r>
              <a:rPr lang="fr-FR" sz="1400" b="1">
                <a:latin typeface="Century Gothic" pitchFamily="34" charset="0"/>
              </a:rPr>
              <a:t>Tourisme 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644008" y="1268760"/>
            <a:ext cx="3441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Century Gothic" pitchFamily="34" charset="0"/>
              </a:rPr>
              <a:t>Offre Maroc  / Secteur économique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643042" y="1214422"/>
            <a:ext cx="2714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Century Gothic" pitchFamily="34" charset="0"/>
              </a:rPr>
              <a:t>Déclinaison </a:t>
            </a:r>
            <a:r>
              <a:rPr lang="fr-FR" sz="1600" b="1" dirty="0" smtClean="0">
                <a:latin typeface="Century Gothic" pitchFamily="34" charset="0"/>
              </a:rPr>
              <a:t>sectorielle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2771775" y="1571612"/>
            <a:ext cx="366713" cy="650875"/>
          </a:xfrm>
          <a:prstGeom prst="downArrow">
            <a:avLst>
              <a:gd name="adj1" fmla="val 50000"/>
              <a:gd name="adj2" fmla="val 44372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entury Gothic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00034" y="785794"/>
            <a:ext cx="7643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b="1" dirty="0" smtClean="0">
                <a:latin typeface="Century Gothic" pitchFamily="34" charset="0"/>
                <a:ea typeface="ＭＳ Ｐゴシック" pitchFamily="34" charset="-128"/>
                <a:cs typeface="Arial" charset="0"/>
              </a:rPr>
              <a:t>Stratégie nationale de développement économique </a:t>
            </a:r>
            <a:endParaRPr lang="fr-FR" b="1" dirty="0"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1770060" y="4992705"/>
            <a:ext cx="2373312" cy="865187"/>
          </a:xfrm>
          <a:prstGeom prst="cube">
            <a:avLst>
              <a:gd name="adj" fmla="val 25000"/>
            </a:avLst>
          </a:prstGeom>
          <a:solidFill>
            <a:srgbClr val="000080">
              <a:alpha val="3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 dirty="0" smtClean="0">
                <a:latin typeface="Century Gothic" pitchFamily="34" charset="0"/>
              </a:rPr>
              <a:t>«</a:t>
            </a:r>
            <a:r>
              <a:rPr lang="fr-FR" sz="1600" b="1" dirty="0" err="1" smtClean="0">
                <a:latin typeface="Century Gothic" pitchFamily="34" charset="0"/>
              </a:rPr>
              <a:t>Halieutis</a:t>
            </a:r>
            <a:r>
              <a:rPr lang="fr-FR" sz="1600" b="1" dirty="0">
                <a:latin typeface="Century Gothic" pitchFamily="34" charset="0"/>
              </a:rPr>
              <a:t> »</a:t>
            </a:r>
          </a:p>
          <a:p>
            <a:pPr algn="ctr"/>
            <a:r>
              <a:rPr lang="fr-FR" sz="1400" b="1" dirty="0" smtClean="0">
                <a:latin typeface="Century Gothic" pitchFamily="34" charset="0"/>
              </a:rPr>
              <a:t>Produits de la mer</a:t>
            </a:r>
            <a:endParaRPr lang="fr-FR" sz="1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4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2"/>
          <p:cNvSpPr>
            <a:spLocks noChangeArrowheads="1"/>
          </p:cNvSpPr>
          <p:nvPr/>
        </p:nvSpPr>
        <p:spPr bwMode="gray">
          <a:xfrm>
            <a:off x="428596" y="928670"/>
            <a:ext cx="4032250" cy="461962"/>
          </a:xfrm>
          <a:prstGeom prst="cube">
            <a:avLst>
              <a:gd name="adj" fmla="val 9968"/>
            </a:avLst>
          </a:prstGeom>
          <a:solidFill>
            <a:srgbClr val="4F81BD">
              <a:lumMod val="60000"/>
              <a:lumOff val="4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6" tIns="45718" rIns="91436" bIns="4571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Plan Emergence</a:t>
            </a: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gray">
          <a:xfrm rot="5400000">
            <a:off x="2107389" y="1816885"/>
            <a:ext cx="576263" cy="3619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EECE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EEECE1">
                <a:gamma/>
                <a:shade val="60000"/>
                <a:invGamma/>
              </a:srgbClr>
            </a:prstShdw>
          </a:effectLst>
        </p:spPr>
        <p:txBody>
          <a:bodyPr rot="10800000" vert="eaVert" wrap="none" lIns="91436" tIns="45718" rIns="91436" bIns="4571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6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filières d’excellence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795433" y="2500306"/>
            <a:ext cx="1152525" cy="576262"/>
          </a:xfrm>
          <a:prstGeom prst="cube">
            <a:avLst>
              <a:gd name="adj" fmla="val 551"/>
            </a:avLst>
          </a:prstGeom>
          <a:solidFill>
            <a:srgbClr val="4F81BD">
              <a:lumMod val="60000"/>
              <a:lumOff val="40000"/>
            </a:srgbClr>
          </a:solidFill>
          <a:ln w="12700">
            <a:solidFill>
              <a:sysClr val="window" lastClr="FFFFFF"/>
            </a:solidFill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Offshoring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795433" y="3429000"/>
            <a:ext cx="1223963" cy="576262"/>
          </a:xfrm>
          <a:prstGeom prst="cube">
            <a:avLst>
              <a:gd name="adj" fmla="val 0"/>
            </a:avLst>
          </a:prstGeom>
          <a:solidFill>
            <a:srgbClr val="4F81BD">
              <a:lumMod val="60000"/>
              <a:lumOff val="40000"/>
            </a:srgbClr>
          </a:solidFill>
          <a:ln w="12700">
            <a:solidFill>
              <a:sysClr val="window" lastClr="FFFFFF"/>
            </a:solidFill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Automobile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165446" y="3429000"/>
            <a:ext cx="1223962" cy="576262"/>
          </a:xfrm>
          <a:prstGeom prst="cube">
            <a:avLst>
              <a:gd name="adj" fmla="val 0"/>
            </a:avLst>
          </a:prstGeom>
          <a:solidFill>
            <a:srgbClr val="4F81BD">
              <a:lumMod val="60000"/>
              <a:lumOff val="40000"/>
            </a:srgbClr>
          </a:solidFill>
          <a:ln w="12700">
            <a:solidFill>
              <a:sysClr val="window" lastClr="FFFFFF"/>
            </a:solidFill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Electronique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857356" y="5286388"/>
            <a:ext cx="1223963" cy="576263"/>
          </a:xfrm>
          <a:prstGeom prst="cube">
            <a:avLst>
              <a:gd name="adj" fmla="val 0"/>
            </a:avLst>
          </a:prstGeom>
          <a:solidFill>
            <a:srgbClr val="4F81BD">
              <a:lumMod val="60000"/>
              <a:lumOff val="40000"/>
            </a:srgbClr>
          </a:solidFill>
          <a:ln w="12700">
            <a:solidFill>
              <a:sysClr val="window" lastClr="FFFFFF"/>
            </a:solidFill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Textile et cuir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1857356" y="4357694"/>
            <a:ext cx="1223963" cy="576263"/>
          </a:xfrm>
          <a:prstGeom prst="cube">
            <a:avLst>
              <a:gd name="adj" fmla="val 0"/>
            </a:avLst>
          </a:prstGeom>
          <a:solidFill>
            <a:srgbClr val="4F81BD">
              <a:lumMod val="60000"/>
              <a:lumOff val="40000"/>
            </a:srgbClr>
          </a:solidFill>
          <a:ln w="12700">
            <a:solidFill>
              <a:sysClr val="window" lastClr="FFFFFF"/>
            </a:solidFill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Agro-alimentaire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500033" y="3429000"/>
            <a:ext cx="1223963" cy="576262"/>
          </a:xfrm>
          <a:prstGeom prst="cube">
            <a:avLst>
              <a:gd name="adj" fmla="val 0"/>
            </a:avLst>
          </a:prstGeom>
          <a:solidFill>
            <a:srgbClr val="4F81BD">
              <a:lumMod val="60000"/>
              <a:lumOff val="40000"/>
            </a:srgbClr>
          </a:solidFill>
          <a:ln w="12700">
            <a:solidFill>
              <a:sysClr val="window" lastClr="FFFFFF"/>
            </a:solidFill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Aéronautique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0" y="1"/>
            <a:ext cx="5076056" cy="83671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1">
            <a:normAutofit fontScale="90000" lnSpcReduction="10000"/>
          </a:bodyPr>
          <a:lstStyle>
            <a:lvl1pPr algn="l" defTabSz="914400" eaLnBrk="1" latinLnBrk="0" hangingPunct="1">
              <a:buNone/>
              <a:defRPr lang="fr-FR" sz="2800" b="1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fr-FR" dirty="0"/>
              <a:t>Pôle Industrie : Mise en œuvre de la stratégie Émergence </a:t>
            </a:r>
            <a:endParaRPr lang="en-US" dirty="0"/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gray">
          <a:xfrm>
            <a:off x="4716463" y="928670"/>
            <a:ext cx="4248150" cy="461962"/>
          </a:xfrm>
          <a:prstGeom prst="cube">
            <a:avLst>
              <a:gd name="adj" fmla="val 37801"/>
            </a:avLst>
          </a:prstGeom>
          <a:solidFill>
            <a:srgbClr val="92D05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6" tIns="45718" rIns="91436" bIns="45718" anchor="ctr"/>
          <a:lstStyle/>
          <a:p>
            <a:pPr algn="ctr" eaLnBrk="0" hangingPunct="0"/>
            <a:r>
              <a:rPr lang="fr-FR" sz="1400" b="1">
                <a:latin typeface="Century Gothic" pitchFamily="34" charset="0"/>
                <a:cs typeface="Arial" charset="0"/>
              </a:rPr>
              <a:t>Pôle Industrie &amp; Logistique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4714875" y="2466992"/>
            <a:ext cx="2738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err="1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Casanearshore</a:t>
            </a:r>
            <a:r>
              <a:rPr lang="fr-FR" sz="1400" b="1" dirty="0">
                <a:latin typeface="Century Gothic" pitchFamily="34" charset="0"/>
                <a:cs typeface="Arial" charset="0"/>
              </a:rPr>
              <a:t> , </a:t>
            </a:r>
            <a:r>
              <a:rPr lang="fr-FR" sz="1400" b="1" dirty="0" err="1" smtClean="0">
                <a:latin typeface="Century Gothic" pitchFamily="34" charset="0"/>
                <a:cs typeface="Arial" charset="0"/>
              </a:rPr>
              <a:t>Technopolis</a:t>
            </a:r>
            <a:r>
              <a:rPr lang="fr-FR" sz="1400" b="1" dirty="0">
                <a:latin typeface="Century Gothic" pitchFamily="34" charset="0"/>
                <a:cs typeface="Arial" charset="0"/>
              </a:rPr>
              <a:t>, </a:t>
            </a:r>
            <a:r>
              <a:rPr lang="fr-FR" sz="1400" b="1" dirty="0" err="1">
                <a:latin typeface="Century Gothic" pitchFamily="34" charset="0"/>
                <a:cs typeface="Arial" charset="0"/>
              </a:rPr>
              <a:t>Technpole</a:t>
            </a:r>
            <a:r>
              <a:rPr lang="fr-FR" sz="1400" b="1" dirty="0">
                <a:latin typeface="Century Gothic" pitchFamily="34" charset="0"/>
                <a:cs typeface="Arial" charset="0"/>
              </a:rPr>
              <a:t> d’Oujda, Fès shore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857752" y="3424255"/>
            <a:ext cx="244792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>
                <a:latin typeface="Century Gothic" pitchFamily="34" charset="0"/>
                <a:cs typeface="Arial" charset="0"/>
              </a:rPr>
              <a:t>P2I de Kenitra, </a:t>
            </a:r>
          </a:p>
          <a:p>
            <a:pPr algn="ctr">
              <a:spcBef>
                <a:spcPct val="50000"/>
              </a:spcBef>
            </a:pPr>
            <a:r>
              <a:rPr lang="fr-FR" sz="1400" b="1" dirty="0" smtClean="0">
                <a:latin typeface="Century Gothic" pitchFamily="34" charset="0"/>
                <a:cs typeface="Arial" charset="0"/>
              </a:rPr>
              <a:t>P2I de </a:t>
            </a:r>
            <a:r>
              <a:rPr lang="fr-FR" sz="1400" b="1" dirty="0" err="1" smtClean="0">
                <a:latin typeface="Century Gothic" pitchFamily="34" charset="0"/>
                <a:cs typeface="Arial" charset="0"/>
              </a:rPr>
              <a:t>Nouaceur</a:t>
            </a:r>
            <a:endParaRPr lang="fr-FR" sz="14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714876" y="4286256"/>
            <a:ext cx="266541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err="1" smtClean="0">
                <a:latin typeface="Century Gothic" pitchFamily="34" charset="0"/>
                <a:cs typeface="Arial" charset="0"/>
              </a:rPr>
              <a:t>Agropolis</a:t>
            </a:r>
            <a:r>
              <a:rPr lang="fr-FR" sz="1400" b="1" dirty="0">
                <a:latin typeface="Century Gothic" pitchFamily="34" charset="0"/>
                <a:cs typeface="Arial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fr-FR" sz="1400" b="1" dirty="0">
                <a:latin typeface="Century Gothic" pitchFamily="34" charset="0"/>
                <a:cs typeface="Arial" charset="0"/>
              </a:rPr>
              <a:t>Agropole de Berkane</a:t>
            </a:r>
          </a:p>
        </p:txBody>
      </p:sp>
      <p:pic>
        <p:nvPicPr>
          <p:cNvPr id="3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5075" y="2466992"/>
            <a:ext cx="752475" cy="376238"/>
          </a:xfrm>
          <a:prstGeom prst="rect">
            <a:avLst/>
          </a:prstGeom>
          <a:noFill/>
        </p:spPr>
      </p:pic>
      <p:pic>
        <p:nvPicPr>
          <p:cNvPr id="3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8075" y="4411680"/>
            <a:ext cx="1006475" cy="323850"/>
          </a:xfrm>
          <a:prstGeom prst="rect">
            <a:avLst/>
          </a:prstGeom>
          <a:noFill/>
        </p:spPr>
      </p:pic>
      <p:pic>
        <p:nvPicPr>
          <p:cNvPr id="3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8075" y="3475055"/>
            <a:ext cx="1006475" cy="323850"/>
          </a:xfrm>
          <a:prstGeom prst="rect">
            <a:avLst/>
          </a:prstGeom>
          <a:noFill/>
        </p:spPr>
      </p:pic>
      <p:sp>
        <p:nvSpPr>
          <p:cNvPr id="38" name="AutoShape 25"/>
          <p:cNvSpPr>
            <a:spLocks noChangeArrowheads="1"/>
          </p:cNvSpPr>
          <p:nvPr/>
        </p:nvSpPr>
        <p:spPr bwMode="gray">
          <a:xfrm rot="5400000">
            <a:off x="6480968" y="1710549"/>
            <a:ext cx="576263" cy="3619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EECE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EEECE1">
                <a:gamma/>
                <a:shade val="60000"/>
                <a:invGamma/>
              </a:srgbClr>
            </a:prstShdw>
          </a:effectLst>
        </p:spPr>
        <p:txBody>
          <a:bodyPr rot="10800000" vert="eaVert" wrap="none" lIns="91436" tIns="45718" rIns="91436" bIns="4571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Parcs d’activités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4716016" y="5301208"/>
            <a:ext cx="27463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smtClean="0">
                <a:latin typeface="Century Gothic" pitchFamily="34" charset="0"/>
                <a:cs typeface="Arial" charset="0"/>
              </a:rPr>
              <a:t>P2I de Ras El Ma (quartier dédié)</a:t>
            </a:r>
            <a:endParaRPr lang="fr-FR" sz="1400" b="1" dirty="0">
              <a:latin typeface="Century Gothic" pitchFamily="34" charset="0"/>
              <a:cs typeface="Arial" charset="0"/>
            </a:endParaRPr>
          </a:p>
        </p:txBody>
      </p:sp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8075" y="5248290"/>
            <a:ext cx="1006475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653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00034" y="1500174"/>
            <a:ext cx="2663825" cy="576263"/>
          </a:xfrm>
          <a:prstGeom prst="cube">
            <a:avLst>
              <a:gd name="adj" fmla="val 551"/>
            </a:avLst>
          </a:prstGeom>
          <a:solidFill>
            <a:srgbClr val="4F81BD">
              <a:lumMod val="60000"/>
              <a:lumOff val="40000"/>
            </a:srgbClr>
          </a:solidFill>
          <a:ln w="12700">
            <a:solidFill>
              <a:sysClr val="window" lastClr="FFFFFF"/>
            </a:solidFill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Chimie / Parachimie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0" y="0"/>
            <a:ext cx="5036347" cy="764704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1">
            <a:normAutofit fontScale="90000" lnSpcReduction="20000"/>
          </a:bodyPr>
          <a:lstStyle>
            <a:lvl1pPr algn="l" defTabSz="914400" eaLnBrk="1" latinLnBrk="0" hangingPunct="1">
              <a:buNone/>
              <a:defRPr lang="fr-FR" sz="2800" b="1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fr-FR" dirty="0"/>
              <a:t>Diversification sur d’autres secteurs d’activité</a:t>
            </a:r>
            <a:endParaRPr lang="en-US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357554" y="1624002"/>
            <a:ext cx="33575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Parc industriel de </a:t>
            </a:r>
            <a:r>
              <a:rPr lang="fr-FR" sz="1400" b="1" dirty="0" err="1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Jorf</a:t>
            </a:r>
            <a:r>
              <a:rPr lang="fr-FR" sz="1400" b="1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fr-FR" sz="1400" b="1" dirty="0" err="1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Lasfar</a:t>
            </a:r>
            <a:endParaRPr lang="fr-FR" sz="1400" b="1" dirty="0">
              <a:latin typeface="Century Gothic" pitchFamily="34" charset="0"/>
              <a:cs typeface="Arial" charset="0"/>
            </a:endParaRPr>
          </a:p>
        </p:txBody>
      </p: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88" y="1703383"/>
            <a:ext cx="1006475" cy="323850"/>
          </a:xfrm>
          <a:prstGeom prst="rect">
            <a:avLst/>
          </a:prstGeom>
          <a:noFill/>
        </p:spPr>
      </p:pic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552439" y="4346569"/>
            <a:ext cx="2590801" cy="576262"/>
          </a:xfrm>
          <a:prstGeom prst="cube">
            <a:avLst>
              <a:gd name="adj" fmla="val 551"/>
            </a:avLst>
          </a:prstGeom>
          <a:solidFill>
            <a:srgbClr val="4F81BD">
              <a:lumMod val="60000"/>
              <a:lumOff val="40000"/>
            </a:srgbClr>
          </a:solidFill>
          <a:ln w="12700">
            <a:solidFill>
              <a:sysClr val="window" lastClr="FFFFFF"/>
            </a:solidFill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PME / PMI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3286116" y="4378447"/>
            <a:ext cx="4357718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Zones industrielles de </a:t>
            </a:r>
            <a:r>
              <a:rPr lang="fr-FR" sz="1400" b="1" dirty="0" err="1">
                <a:latin typeface="Century Gothic" pitchFamily="34" charset="0"/>
              </a:rPr>
              <a:t>Bouznika</a:t>
            </a:r>
            <a:r>
              <a:rPr lang="fr-FR" b="1" dirty="0">
                <a:latin typeface="Century Gothic" pitchFamily="34" charset="0"/>
              </a:rPr>
              <a:t>, </a:t>
            </a:r>
            <a:r>
              <a:rPr lang="fr-FR" sz="1400" b="1" dirty="0" err="1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Gzenaya</a:t>
            </a:r>
            <a:r>
              <a:rPr lang="fr-FR" sz="1400" b="1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, Parcs industriels de </a:t>
            </a:r>
            <a:r>
              <a:rPr lang="fr-FR" sz="1400" b="1" dirty="0" err="1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Selouane</a:t>
            </a:r>
            <a:r>
              <a:rPr lang="fr-FR" sz="1400" b="1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, </a:t>
            </a:r>
            <a:r>
              <a:rPr lang="fr-FR" sz="1400" b="1" dirty="0" err="1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Boujdor</a:t>
            </a:r>
            <a:endParaRPr lang="fr-FR" sz="1400" b="1" dirty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fr-FR" sz="1400" b="1" dirty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18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88" y="4622803"/>
            <a:ext cx="1006475" cy="323850"/>
          </a:xfrm>
          <a:prstGeom prst="rect">
            <a:avLst/>
          </a:prstGeom>
          <a:noFill/>
        </p:spPr>
      </p:pic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571472" y="2957515"/>
            <a:ext cx="2663825" cy="576263"/>
          </a:xfrm>
          <a:prstGeom prst="cube">
            <a:avLst>
              <a:gd name="adj" fmla="val 551"/>
            </a:avLst>
          </a:prstGeom>
          <a:solidFill>
            <a:srgbClr val="4F81BD">
              <a:lumMod val="60000"/>
              <a:lumOff val="40000"/>
            </a:srgbClr>
          </a:solidFill>
          <a:ln w="12700">
            <a:solidFill>
              <a:sysClr val="window" lastClr="FFFFFF"/>
            </a:solidFill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Transformation des produits de la mer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</p:txBody>
      </p:sp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88" y="3143248"/>
            <a:ext cx="1006475" cy="323850"/>
          </a:xfrm>
          <a:prstGeom prst="rect">
            <a:avLst/>
          </a:prstGeom>
          <a:noFill/>
        </p:spPr>
      </p:pic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428992" y="3052762"/>
            <a:ext cx="33575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err="1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Haliopolis</a:t>
            </a:r>
            <a:r>
              <a:rPr lang="fr-FR" sz="1400" b="1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d’Agadir</a:t>
            </a:r>
            <a:endParaRPr lang="fr-FR" sz="1400" b="1" dirty="0"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91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71470" y="-24"/>
            <a:ext cx="4538661" cy="762000"/>
          </a:xfrm>
          <a:noFill/>
          <a:ln/>
        </p:spPr>
        <p:txBody>
          <a:bodyPr anchorCtr="1">
            <a:normAutofit/>
          </a:bodyPr>
          <a:lstStyle/>
          <a:p>
            <a:pPr algn="l"/>
            <a:r>
              <a:rPr lang="fr-FR" sz="2800" b="1" dirty="0" smtClean="0">
                <a:latin typeface="Century Gothic" pitchFamily="34" charset="0"/>
                <a:ea typeface="ＭＳ Ｐゴシック" pitchFamily="34" charset="-128"/>
                <a:cs typeface="Arial" charset="0"/>
              </a:rPr>
              <a:t>Typologie des projets</a:t>
            </a:r>
            <a:endParaRPr lang="fr-FR" sz="2800" b="1" dirty="0"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8733" y="1390193"/>
            <a:ext cx="305594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>
                <a:latin typeface="Century Gothic" pitchFamily="34" charset="0"/>
              </a:rPr>
              <a:t>Plateformes industrielles intégrées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429256" y="1564976"/>
            <a:ext cx="31432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>
                <a:latin typeface="Century Gothic" pitchFamily="34" charset="0"/>
              </a:rPr>
              <a:t>Pôles de compétitivités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29256" y="5357826"/>
            <a:ext cx="223202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smtClean="0">
                <a:latin typeface="Century Gothic" pitchFamily="34" charset="0"/>
                <a:cs typeface="Times New Roman" pitchFamily="18" charset="0"/>
              </a:rPr>
              <a:t>Zon</a:t>
            </a:r>
            <a:r>
              <a:rPr lang="fr-FR" sz="1600" b="1" dirty="0">
                <a:latin typeface="Century Gothic" pitchFamily="34" charset="0"/>
                <a:cs typeface="Times New Roman" pitchFamily="18" charset="0"/>
              </a:rPr>
              <a:t>e</a:t>
            </a:r>
            <a:r>
              <a:rPr lang="fr-FR" sz="1600" b="1" dirty="0" smtClean="0">
                <a:latin typeface="Century Gothic" pitchFamily="34" charset="0"/>
                <a:cs typeface="Times New Roman" pitchFamily="18" charset="0"/>
              </a:rPr>
              <a:t>s </a:t>
            </a:r>
            <a:r>
              <a:rPr lang="fr-FR" sz="1600" b="1" dirty="0">
                <a:latin typeface="Century Gothic" pitchFamily="34" charset="0"/>
                <a:cs typeface="Times New Roman" pitchFamily="18" charset="0"/>
              </a:rPr>
              <a:t>industrielles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14348" y="5429264"/>
            <a:ext cx="223202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>
                <a:latin typeface="Century Gothic" pitchFamily="34" charset="0"/>
                <a:cs typeface="Times New Roman" pitchFamily="18" charset="0"/>
              </a:rPr>
              <a:t>Parcs industriels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 rot="42768252">
            <a:off x="4600575" y="2357438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E5E5FF">
                  <a:gamma/>
                  <a:shade val="89020"/>
                  <a:invGamma/>
                  <a:alpha val="0"/>
                </a:srgbClr>
              </a:gs>
              <a:gs pos="100000">
                <a:srgbClr val="E5E5F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 rot="6660847">
            <a:off x="4601370" y="45204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E5E5FF">
                  <a:gamma/>
                  <a:shade val="89020"/>
                  <a:invGamma/>
                  <a:alpha val="0"/>
                </a:srgbClr>
              </a:gs>
              <a:gs pos="100000">
                <a:srgbClr val="E5E5F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 rot="39164084">
            <a:off x="3382169" y="24328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E5E5FF">
                  <a:gamma/>
                  <a:shade val="89020"/>
                  <a:invGamma/>
                  <a:alpha val="0"/>
                </a:srgbClr>
              </a:gs>
              <a:gs pos="100000">
                <a:srgbClr val="E5E5F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gray">
          <a:xfrm rot="10800000">
            <a:off x="3343275" y="44878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E5E5FF">
                  <a:gamma/>
                  <a:shade val="89020"/>
                  <a:invGamma/>
                  <a:alpha val="0"/>
                </a:srgbClr>
              </a:gs>
              <a:gs pos="100000">
                <a:srgbClr val="E5E5F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gray">
          <a:xfrm rot="-18392959">
            <a:off x="5180806" y="34837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E5E5FF">
                  <a:gamma/>
                  <a:shade val="89020"/>
                  <a:invGamma/>
                  <a:alpha val="0"/>
                </a:srgbClr>
              </a:gs>
              <a:gs pos="100000">
                <a:srgbClr val="E5E5F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gray">
          <a:xfrm rot="-29199602">
            <a:off x="2770188" y="3478212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rgbClr val="E5E5FF">
                  <a:gamma/>
                  <a:shade val="89020"/>
                  <a:invGamma/>
                  <a:alpha val="0"/>
                </a:srgbClr>
              </a:gs>
              <a:gs pos="100000">
                <a:srgbClr val="E5E5FF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gray">
          <a:xfrm rot="3205873">
            <a:off x="2515394" y="1716881"/>
            <a:ext cx="3743325" cy="3744913"/>
          </a:xfrm>
          <a:prstGeom prst="ellipse">
            <a:avLst/>
          </a:prstGeom>
          <a:noFill/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 rot="-18400461">
            <a:off x="5273675" y="1835150"/>
            <a:ext cx="428625" cy="92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rot="10800000" vert="eaVert" wrap="none">
            <a:spAutoFit/>
          </a:bodyPr>
          <a:lstStyle/>
          <a:p>
            <a:pPr eaLnBrk="0" hangingPunct="0"/>
            <a:endParaRPr lang="en-US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gray">
          <a:xfrm rot="-18398046">
            <a:off x="5600811" y="4601644"/>
            <a:ext cx="504825" cy="503238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gray">
          <a:xfrm rot="-18398046">
            <a:off x="2494743" y="4371643"/>
            <a:ext cx="753076" cy="720725"/>
          </a:xfrm>
          <a:prstGeom prst="ellipse">
            <a:avLst/>
          </a:prstGeom>
          <a:gradFill rotWithShape="1">
            <a:gsLst>
              <a:gs pos="0">
                <a:srgbClr val="AA62EC"/>
              </a:gs>
              <a:gs pos="100000">
                <a:srgbClr val="AA62E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gray">
          <a:xfrm rot="-18398046">
            <a:off x="5100550" y="1787121"/>
            <a:ext cx="767594" cy="812858"/>
          </a:xfrm>
          <a:prstGeom prst="ellipse">
            <a:avLst/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gray">
          <a:xfrm rot="-18398046">
            <a:off x="2576008" y="1962387"/>
            <a:ext cx="835022" cy="7864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gray">
          <a:xfrm rot="9291273">
            <a:off x="3419475" y="2852738"/>
            <a:ext cx="2087563" cy="1512887"/>
          </a:xfrm>
          <a:custGeom>
            <a:avLst/>
            <a:gdLst>
              <a:gd name="G0" fmla="+- 1763482 0 0"/>
              <a:gd name="G1" fmla="+- 5477921 0 0"/>
              <a:gd name="G2" fmla="+- 1763482 0 5477921"/>
              <a:gd name="G3" fmla="+- 10800 0 0"/>
              <a:gd name="G4" fmla="+- 0 0 176348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04 0 0"/>
              <a:gd name="G9" fmla="+- 0 0 5477921"/>
              <a:gd name="G10" fmla="+- 8204 0 2700"/>
              <a:gd name="G11" fmla="cos G10 1763482"/>
              <a:gd name="G12" fmla="sin G10 1763482"/>
              <a:gd name="G13" fmla="cos 13500 1763482"/>
              <a:gd name="G14" fmla="sin 13500 1763482"/>
              <a:gd name="G15" fmla="+- G11 10800 0"/>
              <a:gd name="G16" fmla="+- G12 10800 0"/>
              <a:gd name="G17" fmla="+- G13 10800 0"/>
              <a:gd name="G18" fmla="+- G14 10800 0"/>
              <a:gd name="G19" fmla="*/ 8204 1 2"/>
              <a:gd name="G20" fmla="+- G19 5400 0"/>
              <a:gd name="G21" fmla="cos G20 1763482"/>
              <a:gd name="G22" fmla="sin G20 1763482"/>
              <a:gd name="G23" fmla="+- G21 10800 0"/>
              <a:gd name="G24" fmla="+- G12 G23 G22"/>
              <a:gd name="G25" fmla="+- G22 G23 G11"/>
              <a:gd name="G26" fmla="cos 10800 1763482"/>
              <a:gd name="G27" fmla="sin 10800 1763482"/>
              <a:gd name="G28" fmla="cos 8204 1763482"/>
              <a:gd name="G29" fmla="sin 8204 176348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477921"/>
              <a:gd name="G36" fmla="sin G34 5477921"/>
              <a:gd name="G37" fmla="+/ 5477921 176348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04 G39"/>
              <a:gd name="G43" fmla="sin 820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643 w 21600"/>
              <a:gd name="T5" fmla="*/ 1926 h 21600"/>
              <a:gd name="T6" fmla="*/ 11861 w 21600"/>
              <a:gd name="T7" fmla="*/ 20242 h 21600"/>
              <a:gd name="T8" fmla="*/ 6123 w 21600"/>
              <a:gd name="T9" fmla="*/ 4059 h 21600"/>
              <a:gd name="T10" fmla="*/ 22838 w 21600"/>
              <a:gd name="T11" fmla="*/ 16909 h 21600"/>
              <a:gd name="T12" fmla="*/ 17463 w 21600"/>
              <a:gd name="T13" fmla="*/ 18665 h 21600"/>
              <a:gd name="T14" fmla="*/ 15708 w 21600"/>
              <a:gd name="T15" fmla="*/ 1329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5" y="14512"/>
                </a:moveTo>
                <a:cubicBezTo>
                  <a:pt x="18699" y="13362"/>
                  <a:pt x="19004" y="12090"/>
                  <a:pt x="19004" y="10800"/>
                </a:cubicBezTo>
                <a:cubicBezTo>
                  <a:pt x="19004" y="6269"/>
                  <a:pt x="15330" y="2596"/>
                  <a:pt x="10800" y="2596"/>
                </a:cubicBezTo>
                <a:cubicBezTo>
                  <a:pt x="6269" y="2596"/>
                  <a:pt x="2596" y="6269"/>
                  <a:pt x="2596" y="10800"/>
                </a:cubicBezTo>
                <a:cubicBezTo>
                  <a:pt x="2596" y="15330"/>
                  <a:pt x="6269" y="19004"/>
                  <a:pt x="10800" y="19004"/>
                </a:cubicBezTo>
                <a:cubicBezTo>
                  <a:pt x="11106" y="19004"/>
                  <a:pt x="11412" y="18986"/>
                  <a:pt x="11716" y="18952"/>
                </a:cubicBezTo>
                <a:lnTo>
                  <a:pt x="12006" y="21532"/>
                </a:lnTo>
                <a:cubicBezTo>
                  <a:pt x="11605" y="21577"/>
                  <a:pt x="11203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498"/>
                  <a:pt x="21199" y="14173"/>
                  <a:pt x="20430" y="15687"/>
                </a:cubicBezTo>
                <a:lnTo>
                  <a:pt x="22838" y="16909"/>
                </a:lnTo>
                <a:lnTo>
                  <a:pt x="17463" y="18665"/>
                </a:lnTo>
                <a:lnTo>
                  <a:pt x="15708" y="13290"/>
                </a:lnTo>
                <a:lnTo>
                  <a:pt x="18115" y="14512"/>
                </a:lnTo>
                <a:close/>
              </a:path>
            </a:pathLst>
          </a:cu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57647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80501" dir="304263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3635375" y="3364056"/>
            <a:ext cx="151288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latin typeface="Century Gothic" pitchFamily="34" charset="0"/>
                <a:cs typeface="Times New Roman" pitchFamily="18" charset="0"/>
              </a:rPr>
              <a:t>Offre évolutive</a:t>
            </a:r>
          </a:p>
        </p:txBody>
      </p:sp>
      <p:sp>
        <p:nvSpPr>
          <p:cNvPr id="22" name="Flèche droite 21"/>
          <p:cNvSpPr/>
          <p:nvPr/>
        </p:nvSpPr>
        <p:spPr>
          <a:xfrm>
            <a:off x="3500430" y="2285992"/>
            <a:ext cx="1394953" cy="42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10800000">
            <a:off x="3500428" y="1772814"/>
            <a:ext cx="1394953" cy="432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354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/>
          <p:cNvSpPr>
            <a:spLocks noChangeArrowheads="1"/>
          </p:cNvSpPr>
          <p:nvPr/>
        </p:nvSpPr>
        <p:spPr bwMode="auto">
          <a:xfrm rot="-10800000">
            <a:off x="2736850" y="4071943"/>
            <a:ext cx="3670300" cy="287337"/>
          </a:xfrm>
          <a:prstGeom prst="triangle">
            <a:avLst>
              <a:gd name="adj" fmla="val 50000"/>
            </a:avLst>
          </a:prstGeom>
          <a:solidFill>
            <a:srgbClr val="4F81BD">
              <a:lumMod val="60000"/>
              <a:lumOff val="40000"/>
            </a:srgbClr>
          </a:solidFill>
          <a:ln w="9525" algn="ctr">
            <a:solidFill>
              <a:srgbClr val="4F81BD">
                <a:lumMod val="60000"/>
                <a:lumOff val="4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57158" y="1071546"/>
            <a:ext cx="8358245" cy="785818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Créer une dynamique économique basée sur une offre intégrée, en articulant les leviers d’action pour répondre aux problématiques du développement sectoriel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" name="Oval 7"/>
          <p:cNvSpPr>
            <a:spLocks noChangeAspect="1" noChangeArrowheads="1"/>
          </p:cNvSpPr>
          <p:nvPr/>
        </p:nvSpPr>
        <p:spPr bwMode="auto">
          <a:xfrm>
            <a:off x="3656041" y="4491053"/>
            <a:ext cx="1843087" cy="1152525"/>
          </a:xfrm>
          <a:prstGeom prst="ellipse">
            <a:avLst/>
          </a:prstGeom>
          <a:solidFill>
            <a:srgbClr val="4F81BD">
              <a:lumMod val="60000"/>
              <a:lumOff val="40000"/>
            </a:srgbClr>
          </a:solidFill>
          <a:ln w="9525" algn="ctr">
            <a:solidFill>
              <a:srgbClr val="4F81BD">
                <a:lumMod val="60000"/>
                <a:lumOff val="40000"/>
              </a:srgb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Accroître l’attractivité locale pour des entreprises extérieures</a:t>
            </a:r>
          </a:p>
        </p:txBody>
      </p:sp>
      <p:sp>
        <p:nvSpPr>
          <p:cNvPr id="20" name="Oval 8"/>
          <p:cNvSpPr>
            <a:spLocks noChangeAspect="1" noChangeArrowheads="1"/>
          </p:cNvSpPr>
          <p:nvPr/>
        </p:nvSpPr>
        <p:spPr bwMode="auto">
          <a:xfrm>
            <a:off x="800086" y="4457715"/>
            <a:ext cx="1843088" cy="1152525"/>
          </a:xfrm>
          <a:prstGeom prst="ellipse">
            <a:avLst/>
          </a:prstGeom>
          <a:solidFill>
            <a:srgbClr val="4F81BD">
              <a:lumMod val="60000"/>
              <a:lumOff val="40000"/>
            </a:srgbClr>
          </a:solidFill>
          <a:ln w="9525" algn="ctr">
            <a:solidFill>
              <a:srgbClr val="4F81BD">
                <a:lumMod val="60000"/>
                <a:lumOff val="40000"/>
              </a:srgb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Favoriser le développement des entreprises existantes</a:t>
            </a:r>
          </a:p>
        </p:txBody>
      </p:sp>
      <p:sp>
        <p:nvSpPr>
          <p:cNvPr id="21" name="Oval 9"/>
          <p:cNvSpPr>
            <a:spLocks noChangeAspect="1" noChangeArrowheads="1"/>
          </p:cNvSpPr>
          <p:nvPr/>
        </p:nvSpPr>
        <p:spPr bwMode="auto">
          <a:xfrm>
            <a:off x="6500826" y="4457715"/>
            <a:ext cx="1843087" cy="1152525"/>
          </a:xfrm>
          <a:prstGeom prst="ellipse">
            <a:avLst/>
          </a:prstGeom>
          <a:solidFill>
            <a:srgbClr val="4F81BD">
              <a:lumMod val="60000"/>
              <a:lumOff val="40000"/>
            </a:srgbClr>
          </a:solidFill>
          <a:ln w="9525" algn="ctr">
            <a:solidFill>
              <a:srgbClr val="4F81BD">
                <a:lumMod val="60000"/>
                <a:lumOff val="40000"/>
              </a:srgb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Induire et faciliter la création d’entreprises</a:t>
            </a:r>
          </a:p>
        </p:txBody>
      </p:sp>
      <p:sp>
        <p:nvSpPr>
          <p:cNvPr id="22" name="Rectangle 10"/>
          <p:cNvSpPr txBox="1">
            <a:spLocks noChangeArrowheads="1"/>
          </p:cNvSpPr>
          <p:nvPr/>
        </p:nvSpPr>
        <p:spPr>
          <a:xfrm>
            <a:off x="792163" y="1857364"/>
            <a:ext cx="7558087" cy="273050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algn="ctr">
            <a:solidFill>
              <a:srgbClr val="4F81BD">
                <a:lumMod val="60000"/>
                <a:lumOff val="40000"/>
              </a:srgb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33450" rtl="0" eaLnBrk="1" fontAlgn="auto" latinLnBrk="0" hangingPunct="1">
              <a:lnSpc>
                <a:spcPct val="10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Une offre complète d’accueil des entreprises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 flipV="1">
            <a:off x="1065213" y="2274889"/>
            <a:ext cx="539750" cy="143986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eaVert" wrap="none" lIns="91429" tIns="45715" rIns="91429" bIns="4571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Foncier 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 flipV="1">
            <a:off x="2144713" y="2274889"/>
            <a:ext cx="539750" cy="143986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eaVert" lIns="91429" tIns="45715" rIns="91429" bIns="4571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Infrastructures et utilités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 flipV="1">
            <a:off x="3224213" y="2274889"/>
            <a:ext cx="539750" cy="143986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eaVert" wrap="none" lIns="91429" tIns="45715" rIns="91429" bIns="4571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Logistique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 flipV="1">
            <a:off x="4303713" y="2274889"/>
            <a:ext cx="539750" cy="143986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eaVert" lIns="91429" tIns="45715" rIns="91429" bIns="4571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Animation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 flipV="1">
            <a:off x="5383213" y="2274889"/>
            <a:ext cx="539750" cy="143986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eaVert" wrap="none" lIns="91429" tIns="45715" rIns="91429" bIns="4571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R&amp;D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 flipV="1">
            <a:off x="6462713" y="2274889"/>
            <a:ext cx="539750" cy="143986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eaVert" lIns="91429" tIns="45715" rIns="91429" bIns="4571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Fonction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Support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cs typeface="Arial" charset="0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 flipV="1">
            <a:off x="7543800" y="2274889"/>
            <a:ext cx="539750" cy="143986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eaVert" lIns="91429" tIns="45715" rIns="91429" bIns="4571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rPr>
              <a:t>Mesures incitatives</a:t>
            </a: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792163" y="2128826"/>
            <a:ext cx="7558087" cy="1725644"/>
          </a:xfrm>
          <a:prstGeom prst="rect">
            <a:avLst/>
          </a:prstGeom>
          <a:noFill/>
          <a:ln w="9525" algn="ctr">
            <a:solidFill>
              <a:srgbClr val="4F81BD">
                <a:lumMod val="60000"/>
                <a:lumOff val="40000"/>
              </a:srgb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381000" marR="0" lvl="0" indent="-381000" algn="ctr" defTabSz="933450" eaLnBrk="1" fontAlgn="auto" latinLnBrk="0" hangingPunct="1">
              <a:lnSpc>
                <a:spcPct val="10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31" name="Rectangle 3_"/>
          <p:cNvSpPr>
            <a:spLocks noChangeArrowheads="1"/>
          </p:cNvSpPr>
          <p:nvPr/>
        </p:nvSpPr>
        <p:spPr bwMode="auto">
          <a:xfrm>
            <a:off x="0" y="0"/>
            <a:ext cx="5004048" cy="83671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1">
            <a:normAutofit fontScale="75000" lnSpcReduction="20000"/>
          </a:bodyPr>
          <a:lstStyle/>
          <a:p>
            <a:pPr algn="l"/>
            <a:r>
              <a:rPr lang="fr-FR" sz="2800" b="1" dirty="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Objectif : Proposition d’une offre de valeur complète aux entreprises</a:t>
            </a:r>
          </a:p>
        </p:txBody>
      </p:sp>
    </p:spTree>
    <p:extLst>
      <p:ext uri="{BB962C8B-B14F-4D97-AF65-F5344CB8AC3E}">
        <p14:creationId xmlns="" xmlns:p14="http://schemas.microsoft.com/office/powerpoint/2010/main" val="29857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6984776" cy="1752600"/>
          </a:xfrm>
        </p:spPr>
        <p:txBody>
          <a:bodyPr/>
          <a:lstStyle/>
          <a:p>
            <a:r>
              <a:rPr lang="fr-FR" b="1" dirty="0" smtClean="0"/>
              <a:t>Le partenariat public privé dans la réalisation des projets de MEDZ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402240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l"/>
            <a:r>
              <a:rPr lang="fr-FR" dirty="0">
                <a:ea typeface="ＭＳ Ｐゴシック" pitchFamily="34" charset="-128"/>
                <a:cs typeface="Arial" charset="0"/>
              </a:rPr>
              <a:t>Le Partenariat Public Prive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b="0" dirty="0">
                <a:solidFill>
                  <a:schemeClr val="tx1"/>
                </a:solidFill>
              </a:rPr>
              <a:t>Le </a:t>
            </a:r>
            <a:r>
              <a:rPr lang="fr-FR" sz="2000" b="0" dirty="0" smtClean="0">
                <a:solidFill>
                  <a:schemeClr val="tx1"/>
                </a:solidFill>
              </a:rPr>
              <a:t>PPP est un des plus importants outils de modernisation du secteur public , eu égard à la synergie et interaction positive qui peut naître entre ce dernier et le secteur privé .</a:t>
            </a:r>
          </a:p>
          <a:p>
            <a:endParaRPr lang="fr-FR" sz="2000" b="0" dirty="0">
              <a:solidFill>
                <a:schemeClr val="tx1"/>
              </a:solidFill>
            </a:endParaRPr>
          </a:p>
          <a:p>
            <a:r>
              <a:rPr lang="fr-FR" sz="2000" b="0" dirty="0" smtClean="0">
                <a:solidFill>
                  <a:schemeClr val="tx1"/>
                </a:solidFill>
              </a:rPr>
              <a:t>Plusieurs types de partenariats peuvent être menés selon :</a:t>
            </a:r>
          </a:p>
          <a:p>
            <a:pPr lvl="2"/>
            <a:r>
              <a:rPr lang="fr-FR" sz="1800" dirty="0" smtClean="0"/>
              <a:t>Le niveau de responsabilité assigné au partenaire privé, </a:t>
            </a:r>
          </a:p>
          <a:p>
            <a:pPr lvl="2"/>
            <a:r>
              <a:rPr lang="fr-FR" sz="1800" b="0" dirty="0" smtClean="0">
                <a:solidFill>
                  <a:schemeClr val="tx1"/>
                </a:solidFill>
              </a:rPr>
              <a:t>Le niveau des investissements envisagés, et </a:t>
            </a:r>
          </a:p>
          <a:p>
            <a:pPr lvl="2"/>
            <a:r>
              <a:rPr lang="fr-FR" sz="1800" b="0" dirty="0" smtClean="0">
                <a:solidFill>
                  <a:schemeClr val="tx1"/>
                </a:solidFill>
              </a:rPr>
              <a:t>La période contractuelle couvrant ce partenariat.</a:t>
            </a:r>
            <a:endParaRPr lang="fr-FR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241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Cadre général du PPP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4961" y="1268760"/>
            <a:ext cx="8229600" cy="1368152"/>
          </a:xfrm>
          <a:prstGeom prst="roundRect">
            <a:avLst/>
          </a:prstGeom>
          <a:solidFill>
            <a:srgbClr val="AF7E78">
              <a:alpha val="89804"/>
            </a:srgbClr>
          </a:solidFill>
          <a:ln>
            <a:noFill/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144000" rIns="36000" bIns="144000" numCol="1" spcCol="1270" anchor="ctr" anchorCtr="0">
            <a:noAutofit/>
          </a:bodyPr>
          <a:lstStyle/>
          <a:p>
            <a:pPr marL="0" indent="0" algn="ctr">
              <a:buNone/>
            </a:pPr>
            <a:r>
              <a:rPr lang="fr-FR" sz="1800" b="0" spc="3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Le partenariat s’appuie sur le partage des responsabilités et des risques entre l’État et le partenaire privé, les collectivités locales et autres institutions et administrations, à même de garantir un développement durable</a:t>
            </a:r>
            <a:r>
              <a:rPr lang="fr-FR" sz="1800" b="0" spc="3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</a:t>
            </a:r>
            <a:endParaRPr lang="fr-FR" sz="1800" b="0" spc="3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3417498"/>
            <a:ext cx="4152559" cy="2747806"/>
          </a:xfrm>
          <a:prstGeom prst="rect">
            <a:avLst/>
          </a:prstGeom>
          <a:solidFill>
            <a:srgbClr val="ACA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 smtClean="0">
                <a:solidFill>
                  <a:schemeClr val="lt1"/>
                </a:solidFill>
                <a:latin typeface="Century Gothic" pitchFamily="34" charset="0"/>
              </a:rPr>
              <a:t>L’Etat </a:t>
            </a:r>
            <a:r>
              <a:rPr lang="fr-FR" sz="1800" dirty="0">
                <a:solidFill>
                  <a:schemeClr val="lt1"/>
                </a:solidFill>
                <a:latin typeface="Century Gothic" pitchFamily="34" charset="0"/>
              </a:rPr>
              <a:t>se charge d’accompagner le partenaire privé à travers </a:t>
            </a:r>
            <a:r>
              <a:rPr lang="fr-FR" sz="1800" dirty="0" smtClean="0">
                <a:solidFill>
                  <a:schemeClr val="lt1"/>
                </a:solidFill>
                <a:latin typeface="Century Gothic" pitchFamily="34" charset="0"/>
              </a:rPr>
              <a:t>:</a:t>
            </a:r>
          </a:p>
          <a:p>
            <a:endParaRPr lang="fr-FR" sz="1800" dirty="0">
              <a:solidFill>
                <a:schemeClr val="lt1"/>
              </a:solidFill>
              <a:latin typeface="Century Gothic" pitchFamily="34" charset="0"/>
            </a:endParaRPr>
          </a:p>
          <a:p>
            <a:pPr marL="742950" lvl="1" indent="-285750" algn="l">
              <a:buFont typeface="Arial" pitchFamily="34" charset="0"/>
              <a:buChar char="•"/>
            </a:pPr>
            <a:r>
              <a:rPr lang="fr-FR" sz="1600" dirty="0">
                <a:solidFill>
                  <a:schemeClr val="lt1"/>
                </a:solidFill>
                <a:latin typeface="Century Gothic" pitchFamily="34" charset="0"/>
              </a:rPr>
              <a:t>un appui de proximité,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fr-FR" sz="1600" dirty="0">
                <a:solidFill>
                  <a:schemeClr val="lt1"/>
                </a:solidFill>
                <a:latin typeface="Century Gothic" pitchFamily="34" charset="0"/>
              </a:rPr>
              <a:t>facilitation des procédures et démarches administratives,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fr-FR" sz="1600" dirty="0">
                <a:solidFill>
                  <a:schemeClr val="lt1"/>
                </a:solidFill>
                <a:latin typeface="Century Gothic" pitchFamily="34" charset="0"/>
              </a:rPr>
              <a:t>réformes institutionnelles nécessaires pour encourager l’initiative privée.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3417498"/>
            <a:ext cx="3888432" cy="2747806"/>
          </a:xfrm>
          <a:prstGeom prst="rect">
            <a:avLst/>
          </a:prstGeom>
          <a:solidFill>
            <a:srgbClr val="ACA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lt1"/>
                </a:solidFill>
                <a:latin typeface="Century Gothic" pitchFamily="34" charset="0"/>
              </a:rPr>
              <a:t>Ce partenariat peut aller d’une simple assistance technique jusqu’à une concession, en passant par une gestion déléguée pour un aménagement, construction, gestion ou exploitation .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6314272" y="2852936"/>
            <a:ext cx="668014" cy="468000"/>
          </a:xfrm>
          <a:prstGeom prst="downArrow">
            <a:avLst>
              <a:gd name="adj1" fmla="val 50000"/>
              <a:gd name="adj2" fmla="val 37189"/>
            </a:avLst>
          </a:prstGeom>
          <a:solidFill>
            <a:srgbClr val="80818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itchFamily="34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2077753" y="2852936"/>
            <a:ext cx="668014" cy="468000"/>
          </a:xfrm>
          <a:prstGeom prst="downArrow">
            <a:avLst>
              <a:gd name="adj1" fmla="val 50000"/>
              <a:gd name="adj2" fmla="val 37189"/>
            </a:avLst>
          </a:prstGeom>
          <a:solidFill>
            <a:srgbClr val="80818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293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92636" y="5186785"/>
            <a:ext cx="274827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 algn="ctr">
              <a:tabLst>
                <a:tab pos="5759450" algn="l"/>
              </a:tabLst>
            </a:pPr>
            <a:r>
              <a:rPr lang="fr-FR" sz="1400" b="1" dirty="0" smtClean="0">
                <a:latin typeface="Century Gothic" pitchFamily="34" charset="0"/>
                <a:cs typeface="Times New Roman" pitchFamily="18" charset="0"/>
              </a:rPr>
              <a:t>Chambres professionnelles, </a:t>
            </a:r>
          </a:p>
          <a:p>
            <a:pPr algn="ctr">
              <a:tabLst>
                <a:tab pos="5759450" algn="l"/>
              </a:tabLst>
            </a:pPr>
            <a:r>
              <a:rPr lang="fr-FR" sz="1400" b="1" dirty="0" smtClean="0">
                <a:latin typeface="Century Gothic" pitchFamily="34" charset="0"/>
                <a:cs typeface="Times New Roman" pitchFamily="18" charset="0"/>
              </a:rPr>
              <a:t>Offices</a:t>
            </a:r>
            <a:endParaRPr lang="fr-FR" sz="14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gray">
          <a:xfrm>
            <a:off x="2555875" y="2038368"/>
            <a:ext cx="4038600" cy="39624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4643470" cy="500042"/>
          </a:xfrm>
          <a:noFill/>
          <a:ln/>
        </p:spPr>
        <p:txBody>
          <a:bodyPr anchorCtr="1">
            <a:normAutofit fontScale="90000"/>
          </a:bodyPr>
          <a:lstStyle/>
          <a:p>
            <a:pPr algn="l"/>
            <a:r>
              <a:rPr lang="fr-FR" sz="2800" b="1" dirty="0" smtClean="0">
                <a:latin typeface="Century Gothic" pitchFamily="34" charset="0"/>
                <a:ea typeface="ＭＳ Ｐゴシック" pitchFamily="34" charset="-128"/>
                <a:cs typeface="Arial" charset="0"/>
              </a:rPr>
              <a:t>Business Model de MEDZ Approche partenariale</a:t>
            </a:r>
            <a:endParaRPr lang="fr-FR" sz="2800" b="1" dirty="0"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581400" y="3124200"/>
            <a:ext cx="2057400" cy="2133600"/>
            <a:chOff x="2016" y="1920"/>
            <a:chExt cx="1680" cy="1680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</p:grpSpPr>
        <p:sp>
          <p:nvSpPr>
            <p:cNvPr id="7" name="Oval 7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latin typeface="Century Gothic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Century Gothic" pitchFamily="34" charset="0"/>
              </a:endParaRP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4191000" y="1727200"/>
            <a:ext cx="685800" cy="658813"/>
            <a:chOff x="2640" y="1088"/>
            <a:chExt cx="432" cy="415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grpSpPr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  <a:grpFill/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" name="Text Box 14"/>
            <p:cNvSpPr txBox="1">
              <a:spLocks noChangeArrowheads="1"/>
            </p:cNvSpPr>
            <p:nvPr/>
          </p:nvSpPr>
          <p:spPr bwMode="gray">
            <a:xfrm>
              <a:off x="2807" y="1152"/>
              <a:ext cx="116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549650" y="5065713"/>
            <a:ext cx="319088" cy="279400"/>
            <a:chOff x="2236" y="3191"/>
            <a:chExt cx="201" cy="176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grpSpPr>
        <p:sp>
          <p:nvSpPr>
            <p:cNvPr id="15" name="Oval 16"/>
            <p:cNvSpPr>
              <a:spLocks noChangeArrowheads="1"/>
            </p:cNvSpPr>
            <p:nvPr/>
          </p:nvSpPr>
          <p:spPr bwMode="gray">
            <a:xfrm rot="18227093">
              <a:off x="2239" y="3282"/>
              <a:ext cx="82" cy="87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gray">
            <a:xfrm rot="18227093">
              <a:off x="2353" y="3188"/>
              <a:ext cx="82" cy="87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2824163" y="5229225"/>
            <a:ext cx="685800" cy="685800"/>
            <a:chOff x="1824" y="3357"/>
            <a:chExt cx="432" cy="432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grpSpPr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  <a:grpFill/>
          </p:grpSpPr>
          <p:sp>
            <p:nvSpPr>
              <p:cNvPr id="20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9" name="Text Box 22"/>
            <p:cNvSpPr txBox="1">
              <a:spLocks noChangeArrowheads="1"/>
            </p:cNvSpPr>
            <p:nvPr/>
          </p:nvSpPr>
          <p:spPr bwMode="gray">
            <a:xfrm>
              <a:off x="1976" y="3438"/>
              <a:ext cx="116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6227763" y="3124200"/>
            <a:ext cx="681037" cy="693738"/>
            <a:chOff x="3938" y="1968"/>
            <a:chExt cx="430" cy="437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grpSpPr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  <a:grpFill/>
          </p:grpSpPr>
          <p:sp>
            <p:nvSpPr>
              <p:cNvPr id="25" name="Oval 2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4" name="Text Box 27"/>
            <p:cNvSpPr txBox="1">
              <a:spLocks noChangeArrowheads="1"/>
            </p:cNvSpPr>
            <p:nvPr/>
          </p:nvSpPr>
          <p:spPr bwMode="gray">
            <a:xfrm>
              <a:off x="4089" y="2028"/>
              <a:ext cx="117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5638800" y="5300663"/>
            <a:ext cx="654050" cy="622300"/>
            <a:chOff x="3552" y="3339"/>
            <a:chExt cx="412" cy="392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grpSpPr>
        <p:grpSp>
          <p:nvGrpSpPr>
            <p:cNvPr id="28" name="Group 29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  <a:grpFill/>
          </p:grpSpPr>
          <p:sp>
            <p:nvSpPr>
              <p:cNvPr id="30" name="Oval 3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9" name="Text Box 32"/>
            <p:cNvSpPr txBox="1">
              <a:spLocks noChangeArrowheads="1"/>
            </p:cNvSpPr>
            <p:nvPr/>
          </p:nvSpPr>
          <p:spPr bwMode="gray">
            <a:xfrm>
              <a:off x="3720" y="3360"/>
              <a:ext cx="116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2" name="Group 33"/>
          <p:cNvGrpSpPr>
            <a:grpSpLocks/>
          </p:cNvGrpSpPr>
          <p:nvPr/>
        </p:nvGrpSpPr>
        <p:grpSpPr bwMode="auto">
          <a:xfrm>
            <a:off x="2333625" y="3124200"/>
            <a:ext cx="685800" cy="685800"/>
            <a:chOff x="1488" y="1968"/>
            <a:chExt cx="432" cy="432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grpSpPr>
        <p:grpSp>
          <p:nvGrpSpPr>
            <p:cNvPr id="33" name="Group 34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  <a:grpFill/>
          </p:grpSpPr>
          <p:sp>
            <p:nvSpPr>
              <p:cNvPr id="35" name="Oval 3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" name="Freeform 3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4" name="Text Box 37"/>
            <p:cNvSpPr txBox="1">
              <a:spLocks noChangeArrowheads="1"/>
            </p:cNvSpPr>
            <p:nvPr/>
          </p:nvSpPr>
          <p:spPr bwMode="gray">
            <a:xfrm>
              <a:off x="1654" y="2016"/>
              <a:ext cx="116" cy="28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37" name="Oval 38"/>
          <p:cNvSpPr>
            <a:spLocks noChangeArrowheads="1"/>
          </p:cNvSpPr>
          <p:nvPr/>
        </p:nvSpPr>
        <p:spPr bwMode="gray">
          <a:xfrm rot="18227093">
            <a:off x="5566569" y="5177631"/>
            <a:ext cx="130175" cy="138113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Oval 39"/>
          <p:cNvSpPr>
            <a:spLocks noChangeArrowheads="1"/>
          </p:cNvSpPr>
          <p:nvPr/>
        </p:nvSpPr>
        <p:spPr bwMode="gray">
          <a:xfrm rot="18227093">
            <a:off x="5414169" y="5025231"/>
            <a:ext cx="130175" cy="138113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9966F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" name="Group 40"/>
          <p:cNvGrpSpPr>
            <a:grpSpLocks/>
          </p:cNvGrpSpPr>
          <p:nvPr/>
        </p:nvGrpSpPr>
        <p:grpSpPr bwMode="auto">
          <a:xfrm>
            <a:off x="3124200" y="3581400"/>
            <a:ext cx="366713" cy="206375"/>
            <a:chOff x="2016" y="2304"/>
            <a:chExt cx="231" cy="13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grpSpPr>
        <p:sp>
          <p:nvSpPr>
            <p:cNvPr id="40" name="Oval 41"/>
            <p:cNvSpPr>
              <a:spLocks noChangeArrowheads="1"/>
            </p:cNvSpPr>
            <p:nvPr/>
          </p:nvSpPr>
          <p:spPr bwMode="gray">
            <a:xfrm rot="18227093">
              <a:off x="2019" y="2301"/>
              <a:ext cx="82" cy="87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gray">
            <a:xfrm rot="18227093">
              <a:off x="2163" y="2349"/>
              <a:ext cx="82" cy="87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2" name="Group 43"/>
          <p:cNvGrpSpPr>
            <a:grpSpLocks/>
          </p:cNvGrpSpPr>
          <p:nvPr/>
        </p:nvGrpSpPr>
        <p:grpSpPr bwMode="auto">
          <a:xfrm>
            <a:off x="4495800" y="2559050"/>
            <a:ext cx="138113" cy="412750"/>
            <a:chOff x="2832" y="1612"/>
            <a:chExt cx="87" cy="26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grpSpPr>
        <p:sp>
          <p:nvSpPr>
            <p:cNvPr id="43" name="Oval 44"/>
            <p:cNvSpPr>
              <a:spLocks noChangeArrowheads="1"/>
            </p:cNvSpPr>
            <p:nvPr/>
          </p:nvSpPr>
          <p:spPr bwMode="gray">
            <a:xfrm rot="18227093">
              <a:off x="2835" y="1609"/>
              <a:ext cx="82" cy="87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Oval 45"/>
            <p:cNvSpPr>
              <a:spLocks noChangeArrowheads="1"/>
            </p:cNvSpPr>
            <p:nvPr/>
          </p:nvSpPr>
          <p:spPr bwMode="gray">
            <a:xfrm rot="18227093">
              <a:off x="2835" y="1787"/>
              <a:ext cx="82" cy="87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5" name="Oval 46"/>
          <p:cNvSpPr>
            <a:spLocks noChangeArrowheads="1"/>
          </p:cNvSpPr>
          <p:nvPr/>
        </p:nvSpPr>
        <p:spPr bwMode="gray">
          <a:xfrm rot="18227093">
            <a:off x="5966619" y="3606006"/>
            <a:ext cx="130175" cy="138113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Oval 47"/>
          <p:cNvSpPr>
            <a:spLocks noChangeArrowheads="1"/>
          </p:cNvSpPr>
          <p:nvPr/>
        </p:nvSpPr>
        <p:spPr bwMode="gray">
          <a:xfrm rot="18227093">
            <a:off x="5718969" y="3729831"/>
            <a:ext cx="130175" cy="138113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7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5016" y="972642"/>
            <a:ext cx="1791080" cy="74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50"/>
          <p:cNvSpPr>
            <a:spLocks noChangeArrowheads="1"/>
          </p:cNvSpPr>
          <p:nvPr/>
        </p:nvSpPr>
        <p:spPr bwMode="auto">
          <a:xfrm>
            <a:off x="337033" y="5468764"/>
            <a:ext cx="241779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 algn="ctr">
              <a:tabLst>
                <a:tab pos="5759450" algn="l"/>
              </a:tabLst>
            </a:pPr>
            <a:r>
              <a:rPr lang="fr-FR" sz="1400" b="1" dirty="0" smtClean="0">
                <a:latin typeface="Century Gothic" pitchFamily="34" charset="0"/>
                <a:cs typeface="Times New Roman" pitchFamily="18" charset="0"/>
              </a:rPr>
              <a:t>Agences de développement</a:t>
            </a:r>
          </a:p>
          <a:p>
            <a:pPr algn="ctr">
              <a:tabLst>
                <a:tab pos="5759450" algn="l"/>
              </a:tabLst>
            </a:pPr>
            <a:r>
              <a:rPr lang="fr-FR" sz="1400" b="1" dirty="0" smtClean="0">
                <a:latin typeface="Century Gothic" pitchFamily="34" charset="0"/>
                <a:cs typeface="Times New Roman" pitchFamily="18" charset="0"/>
              </a:rPr>
              <a:t>Régionales et sectorielles</a:t>
            </a:r>
            <a:endParaRPr lang="fr-FR" sz="14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22815" y="2524942"/>
            <a:ext cx="287972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smtClean="0">
                <a:latin typeface="Century Gothic" pitchFamily="34" charset="0"/>
                <a:cs typeface="Times New Roman" pitchFamily="18" charset="0"/>
              </a:rPr>
              <a:t>Autorités  Locales &amp; Collectivités Territoriales</a:t>
            </a:r>
            <a:endParaRPr lang="fr-FR" sz="14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3" name="Text Box 51"/>
          <p:cNvSpPr txBox="1">
            <a:spLocks noChangeArrowheads="1"/>
          </p:cNvSpPr>
          <p:nvPr/>
        </p:nvSpPr>
        <p:spPr bwMode="auto">
          <a:xfrm>
            <a:off x="6126911" y="2309498"/>
            <a:ext cx="287972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smtClean="0">
                <a:latin typeface="Century Gothic" pitchFamily="34" charset="0"/>
                <a:cs typeface="Times New Roman" pitchFamily="18" charset="0"/>
              </a:rPr>
              <a:t>Départements ministériels : Industrie, Agriculture, Finances, Energie,…</a:t>
            </a:r>
            <a:endParaRPr lang="fr-FR" sz="1400" b="1" dirty="0"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2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 à angle droit 6"/>
          <p:cNvSpPr/>
          <p:nvPr/>
        </p:nvSpPr>
        <p:spPr>
          <a:xfrm rot="5400000">
            <a:off x="448062" y="1792299"/>
            <a:ext cx="507614" cy="61266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e libre 7"/>
          <p:cNvSpPr/>
          <p:nvPr/>
        </p:nvSpPr>
        <p:spPr>
          <a:xfrm>
            <a:off x="107504" y="980728"/>
            <a:ext cx="1584176" cy="813713"/>
          </a:xfrm>
          <a:custGeom>
            <a:avLst/>
            <a:gdLst>
              <a:gd name="connsiteX0" fmla="*/ 0 w 1162501"/>
              <a:gd name="connsiteY0" fmla="*/ 135646 h 813713"/>
              <a:gd name="connsiteX1" fmla="*/ 135646 w 1162501"/>
              <a:gd name="connsiteY1" fmla="*/ 0 h 813713"/>
              <a:gd name="connsiteX2" fmla="*/ 1026855 w 1162501"/>
              <a:gd name="connsiteY2" fmla="*/ 0 h 813713"/>
              <a:gd name="connsiteX3" fmla="*/ 1162501 w 1162501"/>
              <a:gd name="connsiteY3" fmla="*/ 135646 h 813713"/>
              <a:gd name="connsiteX4" fmla="*/ 1162501 w 1162501"/>
              <a:gd name="connsiteY4" fmla="*/ 678067 h 813713"/>
              <a:gd name="connsiteX5" fmla="*/ 1026855 w 1162501"/>
              <a:gd name="connsiteY5" fmla="*/ 813713 h 813713"/>
              <a:gd name="connsiteX6" fmla="*/ 135646 w 1162501"/>
              <a:gd name="connsiteY6" fmla="*/ 813713 h 813713"/>
              <a:gd name="connsiteX7" fmla="*/ 0 w 1162501"/>
              <a:gd name="connsiteY7" fmla="*/ 678067 h 813713"/>
              <a:gd name="connsiteX8" fmla="*/ 0 w 1162501"/>
              <a:gd name="connsiteY8" fmla="*/ 135646 h 81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501" h="813713">
                <a:moveTo>
                  <a:pt x="0" y="135646"/>
                </a:moveTo>
                <a:cubicBezTo>
                  <a:pt x="0" y="60731"/>
                  <a:pt x="60731" y="0"/>
                  <a:pt x="135646" y="0"/>
                </a:cubicBezTo>
                <a:lnTo>
                  <a:pt x="1026855" y="0"/>
                </a:lnTo>
                <a:cubicBezTo>
                  <a:pt x="1101770" y="0"/>
                  <a:pt x="1162501" y="60731"/>
                  <a:pt x="1162501" y="135646"/>
                </a:cubicBezTo>
                <a:lnTo>
                  <a:pt x="1162501" y="678067"/>
                </a:lnTo>
                <a:cubicBezTo>
                  <a:pt x="1162501" y="752982"/>
                  <a:pt x="1101770" y="813713"/>
                  <a:pt x="1026855" y="813713"/>
                </a:cubicBezTo>
                <a:lnTo>
                  <a:pt x="135646" y="813713"/>
                </a:lnTo>
                <a:cubicBezTo>
                  <a:pt x="60731" y="813713"/>
                  <a:pt x="0" y="752982"/>
                  <a:pt x="0" y="678067"/>
                </a:cubicBezTo>
                <a:lnTo>
                  <a:pt x="0" y="13564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449" tIns="85449" rIns="85449" bIns="8544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latin typeface="Century Gothic" pitchFamily="34" charset="0"/>
              </a:rPr>
              <a:t>Protocole d’accord</a:t>
            </a:r>
            <a:endParaRPr lang="fr-FR" sz="1400" b="1" kern="1200" dirty="0">
              <a:latin typeface="Century Gothic" pitchFamily="34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1691680" y="980728"/>
            <a:ext cx="4274175" cy="657678"/>
          </a:xfrm>
          <a:custGeom>
            <a:avLst/>
            <a:gdLst>
              <a:gd name="connsiteX0" fmla="*/ 0 w 845492"/>
              <a:gd name="connsiteY0" fmla="*/ 0 h 657678"/>
              <a:gd name="connsiteX1" fmla="*/ 845492 w 845492"/>
              <a:gd name="connsiteY1" fmla="*/ 0 h 657678"/>
              <a:gd name="connsiteX2" fmla="*/ 845492 w 845492"/>
              <a:gd name="connsiteY2" fmla="*/ 657678 h 657678"/>
              <a:gd name="connsiteX3" fmla="*/ 0 w 845492"/>
              <a:gd name="connsiteY3" fmla="*/ 657678 h 657678"/>
              <a:gd name="connsiteX4" fmla="*/ 0 w 845492"/>
              <a:gd name="connsiteY4" fmla="*/ 0 h 65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492" h="657678">
                <a:moveTo>
                  <a:pt x="0" y="0"/>
                </a:moveTo>
                <a:lnTo>
                  <a:pt x="845492" y="0"/>
                </a:lnTo>
                <a:lnTo>
                  <a:pt x="845492" y="657678"/>
                </a:lnTo>
                <a:lnTo>
                  <a:pt x="0" y="657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57150" lvl="1" indent="-57150" algn="l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 smtClean="0">
                <a:latin typeface="Century Gothic" pitchFamily="34" charset="0"/>
              </a:rPr>
              <a:t>Formalisation du placement avec l’Etat</a:t>
            </a:r>
            <a:endParaRPr lang="fr-FR" sz="1400" kern="1200" dirty="0">
              <a:latin typeface="Century Gothic" pitchFamily="34" charset="0"/>
            </a:endParaRPr>
          </a:p>
          <a:p>
            <a:pPr marL="57150" lvl="1" indent="-57150" algn="l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 smtClean="0">
                <a:latin typeface="Century Gothic" pitchFamily="34" charset="0"/>
              </a:rPr>
              <a:t>Définition des principes du partenariat</a:t>
            </a:r>
            <a:endParaRPr lang="fr-FR" sz="1400" kern="1200" dirty="0">
              <a:latin typeface="Century Gothic" pitchFamily="34" charset="0"/>
            </a:endParaRPr>
          </a:p>
        </p:txBody>
      </p:sp>
      <p:sp>
        <p:nvSpPr>
          <p:cNvPr id="10" name="Flèche à angle droit 9"/>
          <p:cNvSpPr/>
          <p:nvPr/>
        </p:nvSpPr>
        <p:spPr>
          <a:xfrm rot="5400000">
            <a:off x="1240149" y="2800411"/>
            <a:ext cx="507615" cy="61266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orme libre 10"/>
          <p:cNvSpPr/>
          <p:nvPr/>
        </p:nvSpPr>
        <p:spPr>
          <a:xfrm>
            <a:off x="971600" y="1916832"/>
            <a:ext cx="1584176" cy="813713"/>
          </a:xfrm>
          <a:custGeom>
            <a:avLst/>
            <a:gdLst>
              <a:gd name="connsiteX0" fmla="*/ 0 w 1162501"/>
              <a:gd name="connsiteY0" fmla="*/ 135646 h 813713"/>
              <a:gd name="connsiteX1" fmla="*/ 135646 w 1162501"/>
              <a:gd name="connsiteY1" fmla="*/ 0 h 813713"/>
              <a:gd name="connsiteX2" fmla="*/ 1026855 w 1162501"/>
              <a:gd name="connsiteY2" fmla="*/ 0 h 813713"/>
              <a:gd name="connsiteX3" fmla="*/ 1162501 w 1162501"/>
              <a:gd name="connsiteY3" fmla="*/ 135646 h 813713"/>
              <a:gd name="connsiteX4" fmla="*/ 1162501 w 1162501"/>
              <a:gd name="connsiteY4" fmla="*/ 678067 h 813713"/>
              <a:gd name="connsiteX5" fmla="*/ 1026855 w 1162501"/>
              <a:gd name="connsiteY5" fmla="*/ 813713 h 813713"/>
              <a:gd name="connsiteX6" fmla="*/ 135646 w 1162501"/>
              <a:gd name="connsiteY6" fmla="*/ 813713 h 813713"/>
              <a:gd name="connsiteX7" fmla="*/ 0 w 1162501"/>
              <a:gd name="connsiteY7" fmla="*/ 678067 h 813713"/>
              <a:gd name="connsiteX8" fmla="*/ 0 w 1162501"/>
              <a:gd name="connsiteY8" fmla="*/ 135646 h 81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501" h="813713">
                <a:moveTo>
                  <a:pt x="0" y="135646"/>
                </a:moveTo>
                <a:cubicBezTo>
                  <a:pt x="0" y="60731"/>
                  <a:pt x="60731" y="0"/>
                  <a:pt x="135646" y="0"/>
                </a:cubicBezTo>
                <a:lnTo>
                  <a:pt x="1026855" y="0"/>
                </a:lnTo>
                <a:cubicBezTo>
                  <a:pt x="1101770" y="0"/>
                  <a:pt x="1162501" y="60731"/>
                  <a:pt x="1162501" y="135646"/>
                </a:cubicBezTo>
                <a:lnTo>
                  <a:pt x="1162501" y="678067"/>
                </a:lnTo>
                <a:cubicBezTo>
                  <a:pt x="1162501" y="752982"/>
                  <a:pt x="1101770" y="813713"/>
                  <a:pt x="1026855" y="813713"/>
                </a:cubicBezTo>
                <a:lnTo>
                  <a:pt x="135646" y="813713"/>
                </a:lnTo>
                <a:cubicBezTo>
                  <a:pt x="60731" y="813713"/>
                  <a:pt x="0" y="752982"/>
                  <a:pt x="0" y="678067"/>
                </a:cubicBezTo>
                <a:lnTo>
                  <a:pt x="0" y="13564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449" tIns="85449" rIns="85449" bIns="8544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latin typeface="Century Gothic" pitchFamily="34" charset="0"/>
              </a:rPr>
              <a:t>Etudes de positionnement</a:t>
            </a:r>
            <a:endParaRPr lang="fr-FR" sz="1400" b="1" kern="1200" dirty="0">
              <a:latin typeface="Century Gothic" pitchFamily="34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2627784" y="1916832"/>
            <a:ext cx="4274175" cy="657678"/>
          </a:xfrm>
          <a:custGeom>
            <a:avLst/>
            <a:gdLst>
              <a:gd name="connsiteX0" fmla="*/ 0 w 845492"/>
              <a:gd name="connsiteY0" fmla="*/ 0 h 657678"/>
              <a:gd name="connsiteX1" fmla="*/ 845492 w 845492"/>
              <a:gd name="connsiteY1" fmla="*/ 0 h 657678"/>
              <a:gd name="connsiteX2" fmla="*/ 845492 w 845492"/>
              <a:gd name="connsiteY2" fmla="*/ 657678 h 657678"/>
              <a:gd name="connsiteX3" fmla="*/ 0 w 845492"/>
              <a:gd name="connsiteY3" fmla="*/ 657678 h 657678"/>
              <a:gd name="connsiteX4" fmla="*/ 0 w 845492"/>
              <a:gd name="connsiteY4" fmla="*/ 0 h 65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492" h="657678">
                <a:moveTo>
                  <a:pt x="0" y="0"/>
                </a:moveTo>
                <a:lnTo>
                  <a:pt x="845492" y="0"/>
                </a:lnTo>
                <a:lnTo>
                  <a:pt x="845492" y="657678"/>
                </a:lnTo>
                <a:lnTo>
                  <a:pt x="0" y="657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57150" lvl="1" indent="-57150" algn="l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 smtClean="0">
                <a:latin typeface="Century Gothic" pitchFamily="34" charset="0"/>
              </a:rPr>
              <a:t>Affinement du positionnement du projet, du marché cible et des conditions clés de succès</a:t>
            </a:r>
            <a:endParaRPr lang="fr-FR" sz="1400" kern="1200" dirty="0">
              <a:latin typeface="Century Gothic" pitchFamily="34" charset="0"/>
            </a:endParaRPr>
          </a:p>
        </p:txBody>
      </p:sp>
      <p:sp>
        <p:nvSpPr>
          <p:cNvPr id="13" name="Flèche à angle droit 12"/>
          <p:cNvSpPr/>
          <p:nvPr/>
        </p:nvSpPr>
        <p:spPr>
          <a:xfrm rot="5400000">
            <a:off x="2320269" y="3664508"/>
            <a:ext cx="507615" cy="61266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e libre 13"/>
          <p:cNvSpPr/>
          <p:nvPr/>
        </p:nvSpPr>
        <p:spPr>
          <a:xfrm>
            <a:off x="1835696" y="2831311"/>
            <a:ext cx="1584176" cy="813713"/>
          </a:xfrm>
          <a:custGeom>
            <a:avLst/>
            <a:gdLst>
              <a:gd name="connsiteX0" fmla="*/ 0 w 1162501"/>
              <a:gd name="connsiteY0" fmla="*/ 135646 h 813713"/>
              <a:gd name="connsiteX1" fmla="*/ 135646 w 1162501"/>
              <a:gd name="connsiteY1" fmla="*/ 0 h 813713"/>
              <a:gd name="connsiteX2" fmla="*/ 1026855 w 1162501"/>
              <a:gd name="connsiteY2" fmla="*/ 0 h 813713"/>
              <a:gd name="connsiteX3" fmla="*/ 1162501 w 1162501"/>
              <a:gd name="connsiteY3" fmla="*/ 135646 h 813713"/>
              <a:gd name="connsiteX4" fmla="*/ 1162501 w 1162501"/>
              <a:gd name="connsiteY4" fmla="*/ 678067 h 813713"/>
              <a:gd name="connsiteX5" fmla="*/ 1026855 w 1162501"/>
              <a:gd name="connsiteY5" fmla="*/ 813713 h 813713"/>
              <a:gd name="connsiteX6" fmla="*/ 135646 w 1162501"/>
              <a:gd name="connsiteY6" fmla="*/ 813713 h 813713"/>
              <a:gd name="connsiteX7" fmla="*/ 0 w 1162501"/>
              <a:gd name="connsiteY7" fmla="*/ 678067 h 813713"/>
              <a:gd name="connsiteX8" fmla="*/ 0 w 1162501"/>
              <a:gd name="connsiteY8" fmla="*/ 135646 h 81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501" h="813713">
                <a:moveTo>
                  <a:pt x="0" y="135646"/>
                </a:moveTo>
                <a:cubicBezTo>
                  <a:pt x="0" y="60731"/>
                  <a:pt x="60731" y="0"/>
                  <a:pt x="135646" y="0"/>
                </a:cubicBezTo>
                <a:lnTo>
                  <a:pt x="1026855" y="0"/>
                </a:lnTo>
                <a:cubicBezTo>
                  <a:pt x="1101770" y="0"/>
                  <a:pt x="1162501" y="60731"/>
                  <a:pt x="1162501" y="135646"/>
                </a:cubicBezTo>
                <a:lnTo>
                  <a:pt x="1162501" y="678067"/>
                </a:lnTo>
                <a:cubicBezTo>
                  <a:pt x="1162501" y="752982"/>
                  <a:pt x="1101770" y="813713"/>
                  <a:pt x="1026855" y="813713"/>
                </a:cubicBezTo>
                <a:lnTo>
                  <a:pt x="135646" y="813713"/>
                </a:lnTo>
                <a:cubicBezTo>
                  <a:pt x="60731" y="813713"/>
                  <a:pt x="0" y="752982"/>
                  <a:pt x="0" y="678067"/>
                </a:cubicBezTo>
                <a:lnTo>
                  <a:pt x="0" y="13564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449" tIns="85449" rIns="85449" bIns="8544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latin typeface="Century Gothic" pitchFamily="34" charset="0"/>
              </a:rPr>
              <a:t>Etudes techniques et architecturales</a:t>
            </a:r>
            <a:endParaRPr lang="fr-FR" sz="1400" b="1" kern="1200" dirty="0">
              <a:latin typeface="Century Gothic" pitchFamily="34" charset="0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6804248" y="5517232"/>
            <a:ext cx="2267743" cy="657678"/>
          </a:xfrm>
          <a:custGeom>
            <a:avLst/>
            <a:gdLst>
              <a:gd name="connsiteX0" fmla="*/ 0 w 845492"/>
              <a:gd name="connsiteY0" fmla="*/ 0 h 657678"/>
              <a:gd name="connsiteX1" fmla="*/ 845492 w 845492"/>
              <a:gd name="connsiteY1" fmla="*/ 0 h 657678"/>
              <a:gd name="connsiteX2" fmla="*/ 845492 w 845492"/>
              <a:gd name="connsiteY2" fmla="*/ 657678 h 657678"/>
              <a:gd name="connsiteX3" fmla="*/ 0 w 845492"/>
              <a:gd name="connsiteY3" fmla="*/ 657678 h 657678"/>
              <a:gd name="connsiteX4" fmla="*/ 0 w 845492"/>
              <a:gd name="connsiteY4" fmla="*/ 0 h 65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492" h="657678">
                <a:moveTo>
                  <a:pt x="0" y="0"/>
                </a:moveTo>
                <a:lnTo>
                  <a:pt x="845492" y="0"/>
                </a:lnTo>
                <a:lnTo>
                  <a:pt x="845492" y="657678"/>
                </a:lnTo>
                <a:lnTo>
                  <a:pt x="0" y="657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57150" lvl="1" indent="-57150" algn="l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 smtClean="0">
                <a:latin typeface="Century Gothic" pitchFamily="34" charset="0"/>
              </a:rPr>
              <a:t>Comité de suivi central et local + </a:t>
            </a:r>
            <a:r>
              <a:rPr lang="fr-FR" sz="1400" kern="1200" dirty="0" err="1" smtClean="0">
                <a:latin typeface="Century Gothic" pitchFamily="34" charset="0"/>
              </a:rPr>
              <a:t>Reporting</a:t>
            </a:r>
            <a:endParaRPr lang="fr-FR" sz="1400" kern="1200" dirty="0">
              <a:latin typeface="Century Gothic" pitchFamily="34" charset="0"/>
            </a:endParaRPr>
          </a:p>
        </p:txBody>
      </p:sp>
      <p:sp>
        <p:nvSpPr>
          <p:cNvPr id="16" name="Flèche à angle droit 15"/>
          <p:cNvSpPr/>
          <p:nvPr/>
        </p:nvSpPr>
        <p:spPr>
          <a:xfrm rot="5400000">
            <a:off x="3400389" y="4528603"/>
            <a:ext cx="507615" cy="61266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orme libre 16"/>
          <p:cNvSpPr/>
          <p:nvPr/>
        </p:nvSpPr>
        <p:spPr>
          <a:xfrm>
            <a:off x="2987824" y="3717032"/>
            <a:ext cx="1584176" cy="813713"/>
          </a:xfrm>
          <a:custGeom>
            <a:avLst/>
            <a:gdLst>
              <a:gd name="connsiteX0" fmla="*/ 0 w 1162501"/>
              <a:gd name="connsiteY0" fmla="*/ 135646 h 813713"/>
              <a:gd name="connsiteX1" fmla="*/ 135646 w 1162501"/>
              <a:gd name="connsiteY1" fmla="*/ 0 h 813713"/>
              <a:gd name="connsiteX2" fmla="*/ 1026855 w 1162501"/>
              <a:gd name="connsiteY2" fmla="*/ 0 h 813713"/>
              <a:gd name="connsiteX3" fmla="*/ 1162501 w 1162501"/>
              <a:gd name="connsiteY3" fmla="*/ 135646 h 813713"/>
              <a:gd name="connsiteX4" fmla="*/ 1162501 w 1162501"/>
              <a:gd name="connsiteY4" fmla="*/ 678067 h 813713"/>
              <a:gd name="connsiteX5" fmla="*/ 1026855 w 1162501"/>
              <a:gd name="connsiteY5" fmla="*/ 813713 h 813713"/>
              <a:gd name="connsiteX6" fmla="*/ 135646 w 1162501"/>
              <a:gd name="connsiteY6" fmla="*/ 813713 h 813713"/>
              <a:gd name="connsiteX7" fmla="*/ 0 w 1162501"/>
              <a:gd name="connsiteY7" fmla="*/ 678067 h 813713"/>
              <a:gd name="connsiteX8" fmla="*/ 0 w 1162501"/>
              <a:gd name="connsiteY8" fmla="*/ 135646 h 81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501" h="813713">
                <a:moveTo>
                  <a:pt x="0" y="135646"/>
                </a:moveTo>
                <a:cubicBezTo>
                  <a:pt x="0" y="60731"/>
                  <a:pt x="60731" y="0"/>
                  <a:pt x="135646" y="0"/>
                </a:cubicBezTo>
                <a:lnTo>
                  <a:pt x="1026855" y="0"/>
                </a:lnTo>
                <a:cubicBezTo>
                  <a:pt x="1101770" y="0"/>
                  <a:pt x="1162501" y="60731"/>
                  <a:pt x="1162501" y="135646"/>
                </a:cubicBezTo>
                <a:lnTo>
                  <a:pt x="1162501" y="678067"/>
                </a:lnTo>
                <a:cubicBezTo>
                  <a:pt x="1162501" y="752982"/>
                  <a:pt x="1101770" y="813713"/>
                  <a:pt x="1026855" y="813713"/>
                </a:cubicBezTo>
                <a:lnTo>
                  <a:pt x="135646" y="813713"/>
                </a:lnTo>
                <a:cubicBezTo>
                  <a:pt x="60731" y="813713"/>
                  <a:pt x="0" y="752982"/>
                  <a:pt x="0" y="678067"/>
                </a:cubicBezTo>
                <a:lnTo>
                  <a:pt x="0" y="13564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449" tIns="85449" rIns="85449" bIns="8544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latin typeface="Century Gothic" pitchFamily="34" charset="0"/>
              </a:rPr>
              <a:t>Business plan</a:t>
            </a:r>
            <a:endParaRPr lang="fr-FR" sz="1400" b="1" kern="1200" dirty="0">
              <a:latin typeface="Century Gothic" pitchFamily="34" charset="0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4644008" y="3779434"/>
            <a:ext cx="4274175" cy="657678"/>
          </a:xfrm>
          <a:custGeom>
            <a:avLst/>
            <a:gdLst>
              <a:gd name="connsiteX0" fmla="*/ 0 w 845492"/>
              <a:gd name="connsiteY0" fmla="*/ 0 h 657678"/>
              <a:gd name="connsiteX1" fmla="*/ 845492 w 845492"/>
              <a:gd name="connsiteY1" fmla="*/ 0 h 657678"/>
              <a:gd name="connsiteX2" fmla="*/ 845492 w 845492"/>
              <a:gd name="connsiteY2" fmla="*/ 657678 h 657678"/>
              <a:gd name="connsiteX3" fmla="*/ 0 w 845492"/>
              <a:gd name="connsiteY3" fmla="*/ 657678 h 657678"/>
              <a:gd name="connsiteX4" fmla="*/ 0 w 845492"/>
              <a:gd name="connsiteY4" fmla="*/ 0 h 65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492" h="657678">
                <a:moveTo>
                  <a:pt x="0" y="0"/>
                </a:moveTo>
                <a:lnTo>
                  <a:pt x="845492" y="0"/>
                </a:lnTo>
                <a:lnTo>
                  <a:pt x="845492" y="657678"/>
                </a:lnTo>
                <a:lnTo>
                  <a:pt x="0" y="657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57150" lvl="1" indent="-57150" algn="l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 smtClean="0">
                <a:latin typeface="Century Gothic" pitchFamily="34" charset="0"/>
              </a:rPr>
              <a:t>Négociations avec l’Etat autour des hypothèses relatives au prix et rythme de commercialisation, phasage du projet, conditions de valorisation, financement,…</a:t>
            </a:r>
            <a:endParaRPr lang="fr-FR" sz="1400" kern="1200" dirty="0">
              <a:latin typeface="Century Gothic" pitchFamily="34" charset="0"/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3995936" y="4653136"/>
            <a:ext cx="1872208" cy="720080"/>
          </a:xfrm>
          <a:custGeom>
            <a:avLst/>
            <a:gdLst>
              <a:gd name="connsiteX0" fmla="*/ 0 w 1162501"/>
              <a:gd name="connsiteY0" fmla="*/ 135646 h 813713"/>
              <a:gd name="connsiteX1" fmla="*/ 135646 w 1162501"/>
              <a:gd name="connsiteY1" fmla="*/ 0 h 813713"/>
              <a:gd name="connsiteX2" fmla="*/ 1026855 w 1162501"/>
              <a:gd name="connsiteY2" fmla="*/ 0 h 813713"/>
              <a:gd name="connsiteX3" fmla="*/ 1162501 w 1162501"/>
              <a:gd name="connsiteY3" fmla="*/ 135646 h 813713"/>
              <a:gd name="connsiteX4" fmla="*/ 1162501 w 1162501"/>
              <a:gd name="connsiteY4" fmla="*/ 678067 h 813713"/>
              <a:gd name="connsiteX5" fmla="*/ 1026855 w 1162501"/>
              <a:gd name="connsiteY5" fmla="*/ 813713 h 813713"/>
              <a:gd name="connsiteX6" fmla="*/ 135646 w 1162501"/>
              <a:gd name="connsiteY6" fmla="*/ 813713 h 813713"/>
              <a:gd name="connsiteX7" fmla="*/ 0 w 1162501"/>
              <a:gd name="connsiteY7" fmla="*/ 678067 h 813713"/>
              <a:gd name="connsiteX8" fmla="*/ 0 w 1162501"/>
              <a:gd name="connsiteY8" fmla="*/ 135646 h 81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501" h="813713">
                <a:moveTo>
                  <a:pt x="0" y="135646"/>
                </a:moveTo>
                <a:cubicBezTo>
                  <a:pt x="0" y="60731"/>
                  <a:pt x="60731" y="0"/>
                  <a:pt x="135646" y="0"/>
                </a:cubicBezTo>
                <a:lnTo>
                  <a:pt x="1026855" y="0"/>
                </a:lnTo>
                <a:cubicBezTo>
                  <a:pt x="1101770" y="0"/>
                  <a:pt x="1162501" y="60731"/>
                  <a:pt x="1162501" y="135646"/>
                </a:cubicBezTo>
                <a:lnTo>
                  <a:pt x="1162501" y="678067"/>
                </a:lnTo>
                <a:cubicBezTo>
                  <a:pt x="1162501" y="752982"/>
                  <a:pt x="1101770" y="813713"/>
                  <a:pt x="1026855" y="813713"/>
                </a:cubicBezTo>
                <a:lnTo>
                  <a:pt x="135646" y="813713"/>
                </a:lnTo>
                <a:cubicBezTo>
                  <a:pt x="60731" y="813713"/>
                  <a:pt x="0" y="752982"/>
                  <a:pt x="0" y="678067"/>
                </a:cubicBezTo>
                <a:lnTo>
                  <a:pt x="0" y="13564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449" tIns="85449" rIns="85449" bIns="85449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Aft>
                <a:spcPct val="35000"/>
              </a:spcAft>
            </a:pPr>
            <a:r>
              <a:rPr lang="fr-FR" sz="1400" b="1" dirty="0" smtClean="0">
                <a:latin typeface="Century Gothic" pitchFamily="34" charset="0"/>
              </a:rPr>
              <a:t>Signature de la convention de valorisation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9" y="22057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Cadre contractuel du partenariat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Flèche à angle droit 19"/>
          <p:cNvSpPr/>
          <p:nvPr/>
        </p:nvSpPr>
        <p:spPr>
          <a:xfrm rot="5400000">
            <a:off x="4696533" y="5464707"/>
            <a:ext cx="507615" cy="61266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orme libre 21"/>
          <p:cNvSpPr/>
          <p:nvPr/>
        </p:nvSpPr>
        <p:spPr>
          <a:xfrm>
            <a:off x="5220072" y="5445224"/>
            <a:ext cx="1584176" cy="813713"/>
          </a:xfrm>
          <a:custGeom>
            <a:avLst/>
            <a:gdLst>
              <a:gd name="connsiteX0" fmla="*/ 0 w 1162501"/>
              <a:gd name="connsiteY0" fmla="*/ 135646 h 813713"/>
              <a:gd name="connsiteX1" fmla="*/ 135646 w 1162501"/>
              <a:gd name="connsiteY1" fmla="*/ 0 h 813713"/>
              <a:gd name="connsiteX2" fmla="*/ 1026855 w 1162501"/>
              <a:gd name="connsiteY2" fmla="*/ 0 h 813713"/>
              <a:gd name="connsiteX3" fmla="*/ 1162501 w 1162501"/>
              <a:gd name="connsiteY3" fmla="*/ 135646 h 813713"/>
              <a:gd name="connsiteX4" fmla="*/ 1162501 w 1162501"/>
              <a:gd name="connsiteY4" fmla="*/ 678067 h 813713"/>
              <a:gd name="connsiteX5" fmla="*/ 1026855 w 1162501"/>
              <a:gd name="connsiteY5" fmla="*/ 813713 h 813713"/>
              <a:gd name="connsiteX6" fmla="*/ 135646 w 1162501"/>
              <a:gd name="connsiteY6" fmla="*/ 813713 h 813713"/>
              <a:gd name="connsiteX7" fmla="*/ 0 w 1162501"/>
              <a:gd name="connsiteY7" fmla="*/ 678067 h 813713"/>
              <a:gd name="connsiteX8" fmla="*/ 0 w 1162501"/>
              <a:gd name="connsiteY8" fmla="*/ 135646 h 81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501" h="813713">
                <a:moveTo>
                  <a:pt x="0" y="135646"/>
                </a:moveTo>
                <a:cubicBezTo>
                  <a:pt x="0" y="60731"/>
                  <a:pt x="60731" y="0"/>
                  <a:pt x="135646" y="0"/>
                </a:cubicBezTo>
                <a:lnTo>
                  <a:pt x="1026855" y="0"/>
                </a:lnTo>
                <a:cubicBezTo>
                  <a:pt x="1101770" y="0"/>
                  <a:pt x="1162501" y="60731"/>
                  <a:pt x="1162501" y="135646"/>
                </a:cubicBezTo>
                <a:lnTo>
                  <a:pt x="1162501" y="678067"/>
                </a:lnTo>
                <a:cubicBezTo>
                  <a:pt x="1162501" y="752982"/>
                  <a:pt x="1101770" y="813713"/>
                  <a:pt x="1026855" y="813713"/>
                </a:cubicBezTo>
                <a:lnTo>
                  <a:pt x="135646" y="813713"/>
                </a:lnTo>
                <a:cubicBezTo>
                  <a:pt x="60731" y="813713"/>
                  <a:pt x="0" y="752982"/>
                  <a:pt x="0" y="678067"/>
                </a:cubicBezTo>
                <a:lnTo>
                  <a:pt x="0" y="13564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449" tIns="85449" rIns="85449" bIns="8544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latin typeface="Century Gothic" pitchFamily="34" charset="0"/>
              </a:rPr>
              <a:t>Réalisation du projet </a:t>
            </a:r>
            <a:endParaRPr lang="fr-FR" sz="1400" b="1" kern="1200" dirty="0">
              <a:latin typeface="Century Gothic" pitchFamily="34" charset="0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3644280" y="2995730"/>
            <a:ext cx="4274175" cy="657678"/>
          </a:xfrm>
          <a:custGeom>
            <a:avLst/>
            <a:gdLst>
              <a:gd name="connsiteX0" fmla="*/ 0 w 845492"/>
              <a:gd name="connsiteY0" fmla="*/ 0 h 657678"/>
              <a:gd name="connsiteX1" fmla="*/ 845492 w 845492"/>
              <a:gd name="connsiteY1" fmla="*/ 0 h 657678"/>
              <a:gd name="connsiteX2" fmla="*/ 845492 w 845492"/>
              <a:gd name="connsiteY2" fmla="*/ 657678 h 657678"/>
              <a:gd name="connsiteX3" fmla="*/ 0 w 845492"/>
              <a:gd name="connsiteY3" fmla="*/ 657678 h 657678"/>
              <a:gd name="connsiteX4" fmla="*/ 0 w 845492"/>
              <a:gd name="connsiteY4" fmla="*/ 0 h 65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492" h="657678">
                <a:moveTo>
                  <a:pt x="0" y="0"/>
                </a:moveTo>
                <a:lnTo>
                  <a:pt x="845492" y="0"/>
                </a:lnTo>
                <a:lnTo>
                  <a:pt x="845492" y="657678"/>
                </a:lnTo>
                <a:lnTo>
                  <a:pt x="0" y="657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57150" lvl="1" indent="-57150" algn="l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 smtClean="0">
                <a:latin typeface="Century Gothic" pitchFamily="34" charset="0"/>
              </a:rPr>
              <a:t>Chiffrage du projet</a:t>
            </a:r>
            <a:endParaRPr lang="fr-FR" sz="1400" kern="1200" dirty="0">
              <a:latin typeface="Century Gothic" pitchFamily="34" charset="0"/>
            </a:endParaRPr>
          </a:p>
          <a:p>
            <a:pPr marL="57150" lvl="1" indent="-57150" algn="l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 smtClean="0">
                <a:latin typeface="Century Gothic" pitchFamily="34" charset="0"/>
              </a:rPr>
              <a:t>Élaboration du master plan</a:t>
            </a:r>
            <a:endParaRPr lang="fr-FR" sz="1400" kern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4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7950" y="3065499"/>
            <a:ext cx="4035422" cy="25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400" dirty="0">
                <a:latin typeface="Century Gothic" pitchFamily="34" charset="0"/>
              </a:rPr>
              <a:t>La </a:t>
            </a:r>
            <a:r>
              <a:rPr lang="fr-FR" sz="1400" b="1" dirty="0" smtClean="0">
                <a:latin typeface="Century Gothic" pitchFamily="34" charset="0"/>
              </a:rPr>
              <a:t>CDG</a:t>
            </a:r>
            <a:r>
              <a:rPr lang="fr-FR" sz="1400" dirty="0" smtClean="0">
                <a:latin typeface="Century Gothic" pitchFamily="34" charset="0"/>
              </a:rPr>
              <a:t>, établissement </a:t>
            </a:r>
            <a:r>
              <a:rPr lang="fr-FR" sz="1400" dirty="0">
                <a:latin typeface="Century Gothic" pitchFamily="34" charset="0"/>
              </a:rPr>
              <a:t>financier fondé en 1959, </a:t>
            </a:r>
            <a:r>
              <a:rPr lang="fr-FR" sz="1400" dirty="0" smtClean="0">
                <a:latin typeface="Century Gothic" pitchFamily="34" charset="0"/>
              </a:rPr>
              <a:t>a pour mission de </a:t>
            </a:r>
            <a:r>
              <a:rPr lang="fr-FR" sz="1400" dirty="0">
                <a:latin typeface="Century Gothic" pitchFamily="34" charset="0"/>
              </a:rPr>
              <a:t>recevoir, conserver et gérer des ressources d’épargne </a:t>
            </a:r>
            <a:r>
              <a:rPr lang="fr-FR" sz="1400" dirty="0" smtClean="0">
                <a:latin typeface="Century Gothic" pitchFamily="34" charset="0"/>
              </a:rPr>
              <a:t>à caractère spécial.  Elle gère 15 </a:t>
            </a:r>
            <a:r>
              <a:rPr lang="fr-FR" sz="1400" dirty="0">
                <a:latin typeface="Century Gothic" pitchFamily="34" charset="0"/>
              </a:rPr>
              <a:t>milliards d’euros d’actifs</a:t>
            </a:r>
            <a:r>
              <a:rPr lang="fr-FR" sz="1400" dirty="0" smtClean="0">
                <a:latin typeface="Century Gothic" pitchFamily="34" charset="0"/>
              </a:rPr>
              <a:t>.</a:t>
            </a:r>
          </a:p>
          <a:p>
            <a:pPr marL="381000" indent="-381000" algn="just">
              <a:buClr>
                <a:schemeClr val="tx1"/>
              </a:buClr>
              <a:buFont typeface="Wingdings" pitchFamily="2" charset="2"/>
              <a:buChar char="§"/>
            </a:pPr>
            <a:endParaRPr lang="fr-FR" sz="1400" dirty="0">
              <a:latin typeface="Century Gothic" pitchFamily="34" charset="0"/>
            </a:endParaRPr>
          </a:p>
          <a:p>
            <a:pPr marL="381000" indent="-3810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400" b="1" dirty="0">
                <a:latin typeface="Century Gothic" pitchFamily="34" charset="0"/>
              </a:rPr>
              <a:t>Métiers</a:t>
            </a:r>
            <a:r>
              <a:rPr lang="fr-FR" sz="1400" dirty="0">
                <a:latin typeface="Century Gothic" pitchFamily="34" charset="0"/>
              </a:rPr>
              <a:t> :</a:t>
            </a:r>
          </a:p>
          <a:p>
            <a:pPr marL="631825" lvl="1" indent="-285750" algn="just">
              <a:buSzPct val="100000"/>
              <a:buFont typeface="Arial" pitchFamily="34" charset="0"/>
              <a:buChar char="•"/>
            </a:pPr>
            <a:r>
              <a:rPr lang="fr-FR" sz="1400" dirty="0">
                <a:latin typeface="Century Gothic" pitchFamily="34" charset="0"/>
              </a:rPr>
              <a:t>Gestion des fonds institutionnels et </a:t>
            </a:r>
            <a:r>
              <a:rPr lang="fr-FR" sz="1400" dirty="0" smtClean="0">
                <a:latin typeface="Century Gothic" pitchFamily="34" charset="0"/>
              </a:rPr>
              <a:t>retraites.</a:t>
            </a:r>
            <a:endParaRPr lang="fr-FR" sz="1400" dirty="0">
              <a:latin typeface="Century Gothic" pitchFamily="34" charset="0"/>
            </a:endParaRPr>
          </a:p>
          <a:p>
            <a:pPr marL="631825" lvl="1" indent="-285750" algn="just">
              <a:buSzPct val="100000"/>
              <a:buFont typeface="Arial" pitchFamily="34" charset="0"/>
              <a:buChar char="•"/>
            </a:pPr>
            <a:r>
              <a:rPr lang="fr-FR" sz="1400" dirty="0">
                <a:latin typeface="Century Gothic" pitchFamily="34" charset="0"/>
              </a:rPr>
              <a:t>Banque, Finance et </a:t>
            </a:r>
            <a:r>
              <a:rPr lang="fr-FR" sz="1400" dirty="0" smtClean="0">
                <a:latin typeface="Century Gothic" pitchFamily="34" charset="0"/>
              </a:rPr>
              <a:t>Assurances.</a:t>
            </a:r>
            <a:endParaRPr lang="fr-FR" sz="1400" dirty="0">
              <a:latin typeface="Century Gothic" pitchFamily="34" charset="0"/>
            </a:endParaRPr>
          </a:p>
          <a:p>
            <a:pPr marL="631825" lvl="1" indent="-285750" algn="just">
              <a:buSzPct val="100000"/>
              <a:buFont typeface="Arial" pitchFamily="34" charset="0"/>
              <a:buChar char="•"/>
            </a:pPr>
            <a:r>
              <a:rPr lang="fr-FR" sz="1400" dirty="0">
                <a:latin typeface="Century Gothic" pitchFamily="34" charset="0"/>
              </a:rPr>
              <a:t>Développement </a:t>
            </a:r>
            <a:r>
              <a:rPr lang="fr-FR" sz="1400" dirty="0" smtClean="0">
                <a:latin typeface="Century Gothic" pitchFamily="34" charset="0"/>
              </a:rPr>
              <a:t>territorial.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286248" y="3027367"/>
            <a:ext cx="4643438" cy="281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400" dirty="0" smtClean="0">
                <a:latin typeface="Century Gothic" pitchFamily="34" charset="0"/>
              </a:rPr>
              <a:t>La mission de </a:t>
            </a:r>
            <a:r>
              <a:rPr lang="fr-FR" sz="1400" b="1" dirty="0" smtClean="0">
                <a:latin typeface="Century Gothic" pitchFamily="34" charset="0"/>
              </a:rPr>
              <a:t>CDG Développement </a:t>
            </a:r>
            <a:r>
              <a:rPr lang="fr-FR" sz="1400" dirty="0" smtClean="0">
                <a:latin typeface="Century Gothic" pitchFamily="34" charset="0"/>
              </a:rPr>
              <a:t>est d’incarner la stratégie du groupe CDG dans les métiers liés au développement territorial.</a:t>
            </a:r>
          </a:p>
          <a:p>
            <a:pPr marL="381000" indent="-381000" algn="just">
              <a:buClr>
                <a:schemeClr val="tx1"/>
              </a:buClr>
              <a:buFont typeface="Wingdings" pitchFamily="2" charset="2"/>
              <a:buChar char="§"/>
            </a:pPr>
            <a:endParaRPr lang="fr-FR" sz="1400" dirty="0" smtClean="0">
              <a:latin typeface="Century Gothic" pitchFamily="34" charset="0"/>
            </a:endParaRPr>
          </a:p>
          <a:p>
            <a:pPr marL="381000" indent="-381000" algn="just">
              <a:buClr>
                <a:schemeClr val="tx1"/>
              </a:buClr>
              <a:buFont typeface="Wingdings" pitchFamily="2" charset="2"/>
              <a:buChar char="§"/>
            </a:pPr>
            <a:endParaRPr lang="fr-FR" sz="1400" dirty="0">
              <a:latin typeface="Century Gothic" pitchFamily="34" charset="0"/>
            </a:endParaRPr>
          </a:p>
          <a:p>
            <a:pPr marL="381000" indent="-3810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400" b="1" dirty="0">
                <a:latin typeface="Century Gothic" pitchFamily="34" charset="0"/>
              </a:rPr>
              <a:t>Métiers</a:t>
            </a:r>
            <a:r>
              <a:rPr lang="fr-FR" sz="1400" dirty="0">
                <a:latin typeface="Century Gothic" pitchFamily="34" charset="0"/>
              </a:rPr>
              <a:t> </a:t>
            </a:r>
            <a:r>
              <a:rPr lang="fr-FR" sz="1400" dirty="0" smtClean="0">
                <a:latin typeface="Century Gothic" pitchFamily="34" charset="0"/>
              </a:rPr>
              <a:t>:</a:t>
            </a:r>
          </a:p>
          <a:p>
            <a:pPr marL="631825" lvl="1" indent="-285750" algn="just">
              <a:buSzPct val="100000"/>
              <a:buFont typeface="Arial" pitchFamily="34" charset="0"/>
              <a:buChar char="•"/>
            </a:pPr>
            <a:r>
              <a:rPr lang="fr-FR" sz="1400" dirty="0" smtClean="0">
                <a:latin typeface="Century Gothic" pitchFamily="34" charset="0"/>
              </a:rPr>
              <a:t>Aménagement &amp; Développement Urbain.</a:t>
            </a:r>
          </a:p>
          <a:p>
            <a:pPr marL="631825" lvl="1" indent="-285750" algn="just">
              <a:buSzPct val="100000"/>
              <a:buFont typeface="Arial" pitchFamily="34" charset="0"/>
              <a:buChar char="•"/>
            </a:pPr>
            <a:r>
              <a:rPr lang="fr-FR" sz="1400" dirty="0" smtClean="0">
                <a:latin typeface="Century Gothic" pitchFamily="34" charset="0"/>
              </a:rPr>
              <a:t>Infrastructures.</a:t>
            </a:r>
          </a:p>
          <a:p>
            <a:pPr marL="631825" lvl="1" indent="-285750" algn="just">
              <a:buSzPct val="100000"/>
              <a:buFont typeface="Arial" pitchFamily="34" charset="0"/>
              <a:buChar char="•"/>
            </a:pPr>
            <a:r>
              <a:rPr lang="fr-FR" sz="1400" dirty="0" smtClean="0">
                <a:latin typeface="Century Gothic" pitchFamily="34" charset="0"/>
              </a:rPr>
              <a:t>Promotion &amp; Développement Immobilier.</a:t>
            </a:r>
          </a:p>
          <a:p>
            <a:pPr marL="631825" lvl="1" indent="-285750" algn="just">
              <a:buSzPct val="100000"/>
              <a:buFont typeface="Arial" pitchFamily="34" charset="0"/>
              <a:buChar char="•"/>
            </a:pPr>
            <a:r>
              <a:rPr lang="fr-FR" sz="1400" dirty="0" smtClean="0">
                <a:latin typeface="Century Gothic" pitchFamily="34" charset="0"/>
              </a:rPr>
              <a:t>Services aux Collectivités Territoriales.</a:t>
            </a:r>
          </a:p>
          <a:p>
            <a:pPr marL="631825" lvl="1" indent="-285750" algn="just">
              <a:buSzPct val="100000"/>
              <a:buFont typeface="Arial" pitchFamily="34" charset="0"/>
              <a:buChar char="•"/>
            </a:pPr>
            <a:r>
              <a:rPr lang="fr-FR" sz="1400" dirty="0" smtClean="0">
                <a:latin typeface="Century Gothic" pitchFamily="34" charset="0"/>
              </a:rPr>
              <a:t>Services</a:t>
            </a:r>
            <a:r>
              <a:rPr lang="fr-FR" sz="1400" dirty="0" smtClean="0">
                <a:latin typeface="Century Gothic" pitchFamily="34" charset="0"/>
              </a:rPr>
              <a:t>.</a:t>
            </a:r>
            <a:endParaRPr lang="fr-FR" sz="1400" dirty="0" smtClean="0">
              <a:latin typeface="Century Gothic" pitchFamily="34" charset="0"/>
            </a:endParaRPr>
          </a:p>
          <a:p>
            <a:pPr marL="381000" indent="-381000" algn="just">
              <a:buClr>
                <a:schemeClr val="tx1"/>
              </a:buClr>
            </a:pPr>
            <a:endParaRPr lang="fr-FR" sz="1400" dirty="0">
              <a:latin typeface="Century Gothic" pitchFamily="34" charset="0"/>
            </a:endParaRPr>
          </a:p>
        </p:txBody>
      </p:sp>
      <p:pic>
        <p:nvPicPr>
          <p:cNvPr id="6" name="Image 5" descr="CDG Dév Logo transparent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9" y="1714488"/>
            <a:ext cx="1000132" cy="1097203"/>
          </a:xfrm>
          <a:prstGeom prst="rect">
            <a:avLst/>
          </a:prstGeom>
        </p:spPr>
      </p:pic>
      <p:pic>
        <p:nvPicPr>
          <p:cNvPr id="8" name="Image 7" descr="Logo CD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7878" y="1857364"/>
            <a:ext cx="842490" cy="84249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286250" y="1120959"/>
            <a:ext cx="4857750" cy="307777"/>
          </a:xfrm>
          <a:prstGeom prst="rect">
            <a:avLst/>
          </a:prstGeom>
          <a:solidFill>
            <a:srgbClr val="A50021"/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SzPct val="80000"/>
              <a:buFont typeface="Wingdings" pitchFamily="2" charset="2"/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</a:rPr>
              <a:t>MEDZ, filiale du Groupe CDG Développement</a:t>
            </a:r>
            <a:endParaRPr lang="fr-FR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28636"/>
            <a:ext cx="4499992" cy="52322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1">
            <a:normAutofit fontScale="97500"/>
          </a:bodyPr>
          <a:lstStyle>
            <a:lvl1pPr algn="l" defTabSz="914400" eaLnBrk="1" latinLnBrk="0" hangingPunct="1">
              <a:buNone/>
              <a:defRPr lang="fr-FR" sz="2800" b="1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fr-FR" dirty="0"/>
              <a:t>Présentation de MEDZ</a:t>
            </a:r>
          </a:p>
        </p:txBody>
      </p:sp>
    </p:spTree>
    <p:extLst>
      <p:ext uri="{BB962C8B-B14F-4D97-AF65-F5344CB8AC3E}">
        <p14:creationId xmlns="" xmlns:p14="http://schemas.microsoft.com/office/powerpoint/2010/main" val="28041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81000" y="1196752"/>
            <a:ext cx="8153400" cy="46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800" dirty="0">
                <a:latin typeface="Century Gothic" pitchFamily="34" charset="0"/>
                <a:cs typeface="+mn-cs"/>
              </a:rPr>
              <a:t>Les engagements de </a:t>
            </a:r>
            <a:r>
              <a:rPr lang="fr-FR" sz="1800" dirty="0" smtClean="0">
                <a:latin typeface="Century Gothic" pitchFamily="34" charset="0"/>
                <a:cs typeface="+mn-cs"/>
              </a:rPr>
              <a:t>MEDZ, de l’Etat </a:t>
            </a:r>
            <a:r>
              <a:rPr lang="fr-FR" sz="1800" dirty="0">
                <a:latin typeface="Century Gothic" pitchFamily="34" charset="0"/>
                <a:cs typeface="+mn-cs"/>
              </a:rPr>
              <a:t>et des différents partenaires sont définis par des conventions de partenariat et des cahiers des charges qui permettent </a:t>
            </a:r>
            <a:r>
              <a:rPr lang="fr-FR" sz="1800" dirty="0" smtClean="0">
                <a:latin typeface="Century Gothic" pitchFamily="34" charset="0"/>
                <a:cs typeface="+mn-cs"/>
              </a:rPr>
              <a:t>d’expliciter les modalités pour :</a:t>
            </a:r>
          </a:p>
          <a:p>
            <a:pPr marL="342900" indent="-342900" algn="l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endParaRPr lang="fr-FR" sz="1800" dirty="0" smtClean="0">
              <a:latin typeface="Century Gothic" pitchFamily="34" charset="0"/>
              <a:cs typeface="+mn-cs"/>
            </a:endParaRPr>
          </a:p>
          <a:p>
            <a:pPr marL="800100" lvl="1" indent="-342900" algn="l">
              <a:spcBef>
                <a:spcPct val="20000"/>
              </a:spcBef>
              <a:spcAft>
                <a:spcPts val="600"/>
              </a:spcAft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600" dirty="0" smtClean="0">
                <a:latin typeface="Century Gothic" pitchFamily="34" charset="0"/>
                <a:cs typeface="+mn-cs"/>
              </a:rPr>
              <a:t>La réalisation des études techniques nécessaires ;</a:t>
            </a:r>
          </a:p>
          <a:p>
            <a:pPr marL="800100" lvl="1" indent="-342900" algn="l">
              <a:spcBef>
                <a:spcPct val="20000"/>
              </a:spcBef>
              <a:spcAft>
                <a:spcPts val="600"/>
              </a:spcAft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600" dirty="0" smtClean="0">
                <a:latin typeface="Century Gothic" pitchFamily="34" charset="0"/>
                <a:cs typeface="+mn-cs"/>
              </a:rPr>
              <a:t>L’apurement et la mobilisation de l’assiette foncière du projet;</a:t>
            </a:r>
          </a:p>
          <a:p>
            <a:pPr marL="800100" lvl="1" indent="-342900" algn="l">
              <a:spcBef>
                <a:spcPct val="20000"/>
              </a:spcBef>
              <a:spcAft>
                <a:spcPts val="600"/>
              </a:spcAft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600" dirty="0" smtClean="0">
                <a:latin typeface="Century Gothic" pitchFamily="34" charset="0"/>
              </a:rPr>
              <a:t>La réalisation des aménagements hors site ;</a:t>
            </a:r>
          </a:p>
          <a:p>
            <a:pPr marL="800100" lvl="1" indent="-342900" algn="l">
              <a:spcBef>
                <a:spcPct val="20000"/>
              </a:spcBef>
              <a:spcAft>
                <a:spcPts val="600"/>
              </a:spcAft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600" dirty="0" smtClean="0">
                <a:latin typeface="Century Gothic" pitchFamily="34" charset="0"/>
                <a:cs typeface="+mn-cs"/>
              </a:rPr>
              <a:t>La réalisation des travaux d’aménagement in site (voiries, éclairage public, réseaux d’eau potable, d’assainissement, d’électricité et de télécommunications) ;</a:t>
            </a:r>
          </a:p>
          <a:p>
            <a:pPr marL="800100" lvl="1" indent="-342900" algn="l">
              <a:spcBef>
                <a:spcPct val="20000"/>
              </a:spcBef>
              <a:spcAft>
                <a:spcPts val="600"/>
              </a:spcAft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600" dirty="0" smtClean="0">
                <a:latin typeface="Century Gothic" pitchFamily="34" charset="0"/>
                <a:cs typeface="+mn-cs"/>
              </a:rPr>
              <a:t>Le développement d’espaces d’accueil et d’accompagnement ;</a:t>
            </a:r>
          </a:p>
          <a:p>
            <a:pPr marL="800100" lvl="1" indent="-342900" algn="l">
              <a:spcBef>
                <a:spcPct val="20000"/>
              </a:spcBef>
              <a:spcAft>
                <a:spcPts val="600"/>
              </a:spcAft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600" dirty="0" smtClean="0">
                <a:latin typeface="Century Gothic" pitchFamily="34" charset="0"/>
                <a:cs typeface="+mn-cs"/>
              </a:rPr>
              <a:t>La promotion et la commercialisation du Projet auprès des investisseurs;</a:t>
            </a:r>
          </a:p>
          <a:p>
            <a:pPr marL="800100" lvl="1" indent="-342900" algn="l">
              <a:spcBef>
                <a:spcPct val="20000"/>
              </a:spcBef>
              <a:spcAft>
                <a:spcPts val="600"/>
              </a:spcAft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600" dirty="0" smtClean="0">
                <a:latin typeface="Century Gothic" pitchFamily="34" charset="0"/>
                <a:cs typeface="+mn-cs"/>
              </a:rPr>
              <a:t>La gestion intégrée du Projet;</a:t>
            </a:r>
          </a:p>
          <a:p>
            <a:pPr marL="800100" lvl="1" indent="-342900" algn="l">
              <a:spcBef>
                <a:spcPct val="20000"/>
              </a:spcBef>
              <a:spcAft>
                <a:spcPts val="600"/>
              </a:spcAft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600" dirty="0" smtClean="0">
                <a:latin typeface="Century Gothic" pitchFamily="34" charset="0"/>
                <a:cs typeface="+mn-cs"/>
              </a:rPr>
              <a:t>L’établissement des modalités de suivi et de pilotage du projet.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18" y="220578"/>
            <a:ext cx="506383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fr-FR" sz="1900" b="1" dirty="0" smtClean="0">
                <a:solidFill>
                  <a:schemeClr val="bg1"/>
                </a:solidFill>
                <a:latin typeface="Century Gothic" pitchFamily="34" charset="0"/>
              </a:rPr>
              <a:t>Cadre contractuel du partenariat - suite</a:t>
            </a:r>
            <a:endParaRPr lang="fr-FR" sz="19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67" y="3160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Actions complémentaires sur l’ensemble de la chaine de valeur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2496" y="4546371"/>
            <a:ext cx="4104000" cy="504000"/>
          </a:xfrm>
          <a:prstGeom prst="rect">
            <a:avLst/>
          </a:prstGeom>
          <a:solidFill>
            <a:srgbClr val="AF7E78">
              <a:alpha val="89804"/>
            </a:srgbClr>
          </a:solidFill>
          <a:ln>
            <a:noFill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36000" rIns="36000" bIns="36000" numCol="1" spcCol="1270" anchor="ctr" anchorCtr="0">
            <a:noAutofit/>
          </a:bodyPr>
          <a:lstStyle/>
          <a:p>
            <a:pPr marL="285750" lvl="1" indent="-285750" algn="l" defTabSz="4000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fr-FR" sz="1400" kern="1200" dirty="0" smtClean="0">
                <a:solidFill>
                  <a:schemeClr val="bg1"/>
                </a:solidFill>
                <a:latin typeface="Century Gothic" pitchFamily="34" charset="0"/>
              </a:rPr>
              <a:t>Participation au financement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2496" y="3283637"/>
            <a:ext cx="4104000" cy="972000"/>
          </a:xfrm>
          <a:prstGeom prst="rect">
            <a:avLst/>
          </a:prstGeom>
          <a:solidFill>
            <a:srgbClr val="AF7E78">
              <a:alpha val="89804"/>
            </a:srgbClr>
          </a:solidFill>
          <a:ln>
            <a:noFill/>
          </a:ln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36000" rIns="36000" bIns="36000" numCol="1" spcCol="1270" anchor="ctr" anchorCtr="0">
            <a:noAutofit/>
          </a:bodyPr>
          <a:lstStyle/>
          <a:p>
            <a:pPr marL="285750" lvl="1" indent="-285750" algn="l" defTabSz="4000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fr-FR" sz="1400" kern="1200" dirty="0" smtClean="0">
                <a:solidFill>
                  <a:schemeClr val="bg1"/>
                </a:solidFill>
                <a:latin typeface="Century Gothic" pitchFamily="34" charset="0"/>
              </a:rPr>
              <a:t>Facilitations sur chantier</a:t>
            </a:r>
          </a:p>
          <a:p>
            <a:pPr marL="285750" lvl="1" indent="-285750" algn="l" defTabSz="4000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Suivi régulier à travers les comités locaux.</a:t>
            </a:r>
          </a:p>
          <a:p>
            <a:pPr marL="285750" lvl="1" indent="-285750" algn="l" defTabSz="4000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fr-FR" sz="1400" kern="1200" dirty="0" smtClean="0">
                <a:solidFill>
                  <a:schemeClr val="bg1"/>
                </a:solidFill>
                <a:latin typeface="Century Gothic" pitchFamily="34" charset="0"/>
              </a:rPr>
              <a:t>Réception des projets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2496" y="2280420"/>
            <a:ext cx="4104000" cy="720000"/>
          </a:xfrm>
          <a:prstGeom prst="rect">
            <a:avLst/>
          </a:prstGeom>
          <a:solidFill>
            <a:srgbClr val="AF7E78">
              <a:alpha val="89804"/>
            </a:srgbClr>
          </a:solidFill>
          <a:ln>
            <a:noFill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36000" rIns="36000" bIns="36000" numCol="1" spcCol="1270" anchor="ctr" anchorCtr="0">
            <a:noAutofit/>
          </a:bodyPr>
          <a:lstStyle/>
          <a:p>
            <a:pPr marL="285750" lvl="1" indent="-285750" algn="l" defTabSz="40005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Etudes de positionnement</a:t>
            </a:r>
          </a:p>
          <a:p>
            <a:pPr marL="285750" lvl="1" indent="-285750" algn="l" defTabSz="40005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Facilitations administratives</a:t>
            </a:r>
          </a:p>
          <a:p>
            <a:pPr marL="285750" lvl="1" indent="-285750" algn="l" defTabSz="40005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Octroi des statuts de zones franches.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2496" y="1475108"/>
            <a:ext cx="4104000" cy="504000"/>
          </a:xfrm>
          <a:prstGeom prst="rect">
            <a:avLst/>
          </a:prstGeom>
          <a:solidFill>
            <a:srgbClr val="AF7E78">
              <a:alpha val="89804"/>
            </a:srgbClr>
          </a:solidFill>
          <a:ln>
            <a:noFill/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36000" rIns="36000" bIns="36000" numCol="1" spcCol="1270" anchor="ctr" anchorCtr="0">
            <a:noAutofit/>
          </a:bodyPr>
          <a:lstStyle/>
          <a:p>
            <a:pPr marL="285750" lvl="1" indent="-285750" algn="l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Mobilisation , dérogation et réservation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96" y="4546371"/>
            <a:ext cx="4104000" cy="504000"/>
          </a:xfrm>
          <a:prstGeom prst="rect">
            <a:avLst/>
          </a:prstGeom>
          <a:solidFill>
            <a:srgbClr val="AF7E78">
              <a:alpha val="89804"/>
            </a:srgbClr>
          </a:solidFill>
          <a:ln>
            <a:noFill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36000" rIns="36000" bIns="36000" numCol="1" spcCol="1270" anchor="ctr" anchorCtr="0">
            <a:noAutofit/>
          </a:bodyPr>
          <a:lstStyle/>
          <a:p>
            <a:pPr marL="285750" lvl="1" indent="-285750" algn="l" defTabSz="4000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Réalisation en partenariat avec les régies et offices concernés</a:t>
            </a:r>
            <a:endParaRPr lang="fr-FR" sz="1400" kern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3283637"/>
            <a:ext cx="4104000" cy="972000"/>
          </a:xfrm>
          <a:prstGeom prst="rect">
            <a:avLst/>
          </a:prstGeom>
          <a:solidFill>
            <a:srgbClr val="AF7E78">
              <a:alpha val="89804"/>
            </a:srgbClr>
          </a:solidFill>
          <a:ln>
            <a:noFill/>
          </a:ln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36000" rIns="36000" bIns="36000" numCol="1" spcCol="1270" anchor="ctr" anchorCtr="0">
            <a:noAutofit/>
          </a:bodyPr>
          <a:lstStyle/>
          <a:p>
            <a:pPr marL="285750" lvl="1" indent="-285750" algn="l" defTabSz="4000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fr-FR" sz="1400" kern="1200" dirty="0" smtClean="0">
                <a:solidFill>
                  <a:schemeClr val="bg1"/>
                </a:solidFill>
                <a:latin typeface="Century Gothic" pitchFamily="34" charset="0"/>
              </a:rPr>
              <a:t>Réalisation des travaux</a:t>
            </a:r>
            <a:endParaRPr lang="fr-FR" sz="1400" kern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6" y="2280420"/>
            <a:ext cx="4104000" cy="720000"/>
          </a:xfrm>
          <a:prstGeom prst="rect">
            <a:avLst/>
          </a:prstGeom>
          <a:solidFill>
            <a:srgbClr val="AF7E78">
              <a:alpha val="89804"/>
            </a:srgbClr>
          </a:solidFill>
          <a:ln>
            <a:noFill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36000" rIns="36000" bIns="36000" numCol="1" spcCol="1270" anchor="ctr" anchorCtr="0">
            <a:noAutofit/>
          </a:bodyPr>
          <a:lstStyle/>
          <a:p>
            <a:pPr marL="285750" lvl="1" indent="-285750" algn="l" defTabSz="40005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Réalisation des études de positionnement et techniques.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496" y="1475108"/>
            <a:ext cx="4104000" cy="504000"/>
          </a:xfrm>
          <a:prstGeom prst="rect">
            <a:avLst/>
          </a:prstGeom>
          <a:solidFill>
            <a:srgbClr val="AF7E78">
              <a:alpha val="89804"/>
            </a:srgbClr>
          </a:solidFill>
          <a:ln>
            <a:noFill/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36000" rIns="36000" bIns="36000" numCol="1" spcCol="1270" anchor="ctr" anchorCtr="0">
            <a:noAutofit/>
          </a:bodyPr>
          <a:lstStyle/>
          <a:p>
            <a:pPr marL="285750" lvl="1" indent="-285750" algn="l"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Apurement et acquisition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2043" y="3049200"/>
            <a:ext cx="1419915" cy="675075"/>
          </a:xfrm>
          <a:prstGeom prst="rect">
            <a:avLst/>
          </a:prstGeom>
          <a:gradFill>
            <a:gsLst>
              <a:gs pos="0">
                <a:srgbClr val="A40133"/>
              </a:gs>
              <a:gs pos="80000">
                <a:srgbClr val="990033"/>
              </a:gs>
              <a:gs pos="100000">
                <a:srgbClr val="990033"/>
              </a:gs>
            </a:gsLst>
          </a:gra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latin typeface="Century Gothic" pitchFamily="34" charset="0"/>
              </a:rPr>
              <a:t>Travaux in-site</a:t>
            </a:r>
            <a:endParaRPr lang="fr-FR" sz="1400" b="1" kern="1200" dirty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2043" y="1226679"/>
            <a:ext cx="1419915" cy="675075"/>
          </a:xfrm>
          <a:prstGeom prst="rect">
            <a:avLst/>
          </a:prstGeom>
          <a:gradFill>
            <a:gsLst>
              <a:gs pos="0">
                <a:srgbClr val="A40133"/>
              </a:gs>
              <a:gs pos="80000">
                <a:srgbClr val="990033"/>
              </a:gs>
              <a:gs pos="100000">
                <a:srgbClr val="990033"/>
              </a:gs>
            </a:gsLst>
          </a:gra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>
                <a:latin typeface="Century Gothic" pitchFamily="34" charset="0"/>
              </a:rPr>
              <a:t>Foncier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2043" y="2022535"/>
            <a:ext cx="1419915" cy="675075"/>
          </a:xfrm>
          <a:prstGeom prst="rect">
            <a:avLst/>
          </a:prstGeom>
          <a:gradFill>
            <a:gsLst>
              <a:gs pos="0">
                <a:srgbClr val="A40133"/>
              </a:gs>
              <a:gs pos="80000">
                <a:srgbClr val="990033"/>
              </a:gs>
              <a:gs pos="100000">
                <a:srgbClr val="990033"/>
              </a:gs>
            </a:gsLst>
          </a:gra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>
                <a:latin typeface="Century Gothic" pitchFamily="34" charset="0"/>
              </a:rPr>
              <a:t>Etudes et autorisations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2042" y="4303263"/>
            <a:ext cx="1419916" cy="675076"/>
          </a:xfrm>
          <a:prstGeom prst="rect">
            <a:avLst/>
          </a:prstGeom>
          <a:gradFill>
            <a:gsLst>
              <a:gs pos="0">
                <a:srgbClr val="A40133"/>
              </a:gs>
              <a:gs pos="80000">
                <a:srgbClr val="990033"/>
              </a:gs>
              <a:gs pos="100000">
                <a:srgbClr val="990033"/>
              </a:gs>
            </a:gsLst>
          </a:gra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latin typeface="Century Gothic" pitchFamily="34" charset="0"/>
              </a:rPr>
              <a:t>Travaux hors site</a:t>
            </a:r>
            <a:endParaRPr lang="fr-FR" sz="1400" b="1" kern="1200" dirty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5388" y="908720"/>
            <a:ext cx="1944216" cy="454439"/>
          </a:xfrm>
          <a:prstGeom prst="rect">
            <a:avLst/>
          </a:prstGeom>
          <a:solidFill>
            <a:srgbClr val="ACA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entury Gothic" pitchFamily="34" charset="0"/>
              </a:rPr>
              <a:t>MEDZ</a:t>
            </a:r>
            <a:endParaRPr lang="fr-FR" b="1" dirty="0"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2388" y="908720"/>
            <a:ext cx="1944216" cy="454439"/>
          </a:xfrm>
          <a:prstGeom prst="rect">
            <a:avLst/>
          </a:prstGeom>
          <a:solidFill>
            <a:srgbClr val="ACA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entury Gothic" pitchFamily="34" charset="0"/>
              </a:rPr>
              <a:t>Partenaires</a:t>
            </a:r>
            <a:endParaRPr lang="fr-FR" b="1" dirty="0">
              <a:latin typeface="Century Gothic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32497" y="5361048"/>
            <a:ext cx="4104000" cy="504000"/>
          </a:xfrm>
          <a:prstGeom prst="rect">
            <a:avLst/>
          </a:prstGeom>
          <a:solidFill>
            <a:srgbClr val="AF7E78">
              <a:alpha val="89804"/>
            </a:srgbClr>
          </a:solidFill>
          <a:ln>
            <a:noFill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36000" rIns="36000" bIns="36000" numCol="1" spcCol="1270" anchor="ctr" anchorCtr="0">
            <a:noAutofit/>
          </a:bodyPr>
          <a:lstStyle/>
          <a:p>
            <a:pPr marL="285750" lvl="1" indent="-285750" algn="l" defTabSz="4000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fr-FR" sz="1400" kern="1200" dirty="0" smtClean="0">
                <a:solidFill>
                  <a:schemeClr val="bg1"/>
                </a:solidFill>
                <a:latin typeface="Century Gothic" pitchFamily="34" charset="0"/>
              </a:rPr>
              <a:t>Promotion,  démarchage, commissions d’attributions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497" y="5361048"/>
            <a:ext cx="4104000" cy="504000"/>
          </a:xfrm>
          <a:prstGeom prst="rect">
            <a:avLst/>
          </a:prstGeom>
          <a:solidFill>
            <a:srgbClr val="AF7E78">
              <a:alpha val="89804"/>
            </a:srgbClr>
          </a:solidFill>
          <a:ln>
            <a:noFill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36000" rIns="36000" bIns="36000" numCol="1" spcCol="1270" anchor="ctr" anchorCtr="0">
            <a:noAutofit/>
          </a:bodyPr>
          <a:lstStyle/>
          <a:p>
            <a:pPr marL="285750" lvl="1" indent="-285750" algn="l" defTabSz="4000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Démarchage, promotion et back office de la commercialisation</a:t>
            </a:r>
            <a:endParaRPr lang="fr-FR" sz="1400" kern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2043" y="5117940"/>
            <a:ext cx="1419916" cy="675076"/>
          </a:xfrm>
          <a:prstGeom prst="rect">
            <a:avLst/>
          </a:prstGeom>
          <a:gradFill>
            <a:gsLst>
              <a:gs pos="0">
                <a:srgbClr val="A40133"/>
              </a:gs>
              <a:gs pos="80000">
                <a:srgbClr val="990033"/>
              </a:gs>
              <a:gs pos="100000">
                <a:srgbClr val="990033"/>
              </a:gs>
            </a:gsLst>
          </a:gra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latin typeface="Century Gothic" pitchFamily="34" charset="0"/>
              </a:rPr>
              <a:t>Commercialisation</a:t>
            </a:r>
            <a:endParaRPr lang="fr-FR" sz="1400" b="1" kern="1200" dirty="0">
              <a:latin typeface="Century Gothic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32496" y="6176576"/>
            <a:ext cx="4104000" cy="612000"/>
          </a:xfrm>
          <a:prstGeom prst="rect">
            <a:avLst/>
          </a:prstGeom>
          <a:solidFill>
            <a:srgbClr val="AF7E78">
              <a:alpha val="89804"/>
            </a:srgbClr>
          </a:solidFill>
          <a:ln>
            <a:noFill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36000" rIns="36000" bIns="36000" numCol="1" spcCol="1270" anchor="ctr" anchorCtr="0">
            <a:noAutofit/>
          </a:bodyPr>
          <a:lstStyle/>
          <a:p>
            <a:pPr marL="285750" lvl="1" indent="-285750" algn="l" defTabSz="4000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fr-FR" sz="1400" kern="1200" dirty="0" smtClean="0">
                <a:solidFill>
                  <a:schemeClr val="bg1"/>
                </a:solidFill>
                <a:latin typeface="Century Gothic" pitchFamily="34" charset="0"/>
              </a:rPr>
              <a:t>Partenariats spécifiques pour la gestion déléguée, connectivité, infrastructure de formation,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496" y="6176576"/>
            <a:ext cx="4104000" cy="612000"/>
          </a:xfrm>
          <a:prstGeom prst="rect">
            <a:avLst/>
          </a:prstGeom>
          <a:solidFill>
            <a:srgbClr val="AF7E78">
              <a:alpha val="89804"/>
            </a:srgbClr>
          </a:solidFill>
          <a:ln>
            <a:noFill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36000" rIns="36000" bIns="36000" numCol="1" spcCol="1270" anchor="ctr" anchorCtr="0">
            <a:noAutofit/>
          </a:bodyPr>
          <a:lstStyle/>
          <a:p>
            <a:pPr marL="285750" lvl="1" indent="-285750" algn="l" defTabSz="4000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fr-FR" sz="1400" dirty="0" err="1" smtClean="0">
                <a:solidFill>
                  <a:schemeClr val="bg1"/>
                </a:solidFill>
                <a:latin typeface="Century Gothic" pitchFamily="34" charset="0"/>
              </a:rPr>
              <a:t>Facility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 et </a:t>
            </a:r>
            <a:r>
              <a:rPr lang="fr-FR" sz="1400" dirty="0" err="1" smtClean="0">
                <a:solidFill>
                  <a:schemeClr val="bg1"/>
                </a:solidFill>
                <a:latin typeface="Century Gothic" pitchFamily="34" charset="0"/>
              </a:rPr>
              <a:t>property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 management, suivi de la valorisation,</a:t>
            </a:r>
            <a:endParaRPr lang="fr-FR" sz="1400" kern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2042" y="5933468"/>
            <a:ext cx="1419916" cy="675076"/>
          </a:xfrm>
          <a:prstGeom prst="rect">
            <a:avLst/>
          </a:prstGeom>
          <a:gradFill>
            <a:gsLst>
              <a:gs pos="0">
                <a:srgbClr val="A40133"/>
              </a:gs>
              <a:gs pos="80000">
                <a:srgbClr val="990033"/>
              </a:gs>
              <a:gs pos="100000">
                <a:srgbClr val="990033"/>
              </a:gs>
            </a:gsLst>
          </a:gra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latin typeface="Century Gothic" pitchFamily="34" charset="0"/>
              </a:rPr>
              <a:t>Gestion</a:t>
            </a:r>
            <a:endParaRPr lang="fr-FR" sz="1400" b="1" kern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8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23528" y="1124744"/>
            <a:ext cx="8229600" cy="49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CFCD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52500"/>
            <a:r>
              <a:rPr lang="fr-FR" sz="1800" b="1" dirty="0" smtClean="0">
                <a:solidFill>
                  <a:srgbClr val="990033"/>
                </a:solidFill>
                <a:latin typeface="Century Gothic" pitchFamily="34" charset="0"/>
              </a:rPr>
              <a:t>Les zones franches d’exportation : article 7 de la loi 19-94</a:t>
            </a:r>
          </a:p>
          <a:p>
            <a:pPr algn="l" defTabSz="952500"/>
            <a:endParaRPr lang="fr-FR" sz="1800" b="1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600" dirty="0" smtClean="0">
                <a:latin typeface="Century Gothic" pitchFamily="34" charset="0"/>
              </a:rPr>
              <a:t>Pour la réalisation de ses zones franches, l’Etat a concède à MEDZ, les missions d’aménagement et la gestion de ces zones franches d’exportation sur la base d’un cahier des charges définissant les droits et obligations du concessionnaire. </a:t>
            </a:r>
          </a:p>
          <a:p>
            <a:pPr marL="342900" indent="-342900" algn="just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endParaRPr lang="fr-FR" sz="1600" dirty="0" smtClean="0"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600" dirty="0" smtClean="0">
                <a:latin typeface="Century Gothic" pitchFamily="34" charset="0"/>
                <a:cs typeface="+mn-cs"/>
              </a:rPr>
              <a:t>Outre les missions d’aménagement et de gestion de la zone franche, l’Etat donne à MEDZ également la responsabilité pour : </a:t>
            </a:r>
          </a:p>
          <a:p>
            <a:pPr marL="800100" lvl="1" indent="-342900" algn="just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600" dirty="0" smtClean="0">
                <a:latin typeface="Century Gothic" pitchFamily="34" charset="0"/>
                <a:cs typeface="+mn-cs"/>
              </a:rPr>
              <a:t>la distribution d'eau, d'électricité et la gestion des réseaux correspondants, au sein de la zone franche ; </a:t>
            </a:r>
          </a:p>
          <a:p>
            <a:pPr marL="800100" lvl="1" indent="-342900" algn="just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600" dirty="0" smtClean="0">
                <a:latin typeface="Century Gothic" pitchFamily="34" charset="0"/>
                <a:cs typeface="+mn-cs"/>
              </a:rPr>
              <a:t>la surveillance et la sécurité des parties communes et des accès à la zone franche ; </a:t>
            </a:r>
          </a:p>
          <a:p>
            <a:pPr marL="800100" lvl="1" indent="-342900" algn="just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600" dirty="0" smtClean="0">
                <a:latin typeface="Century Gothic" pitchFamily="34" charset="0"/>
                <a:cs typeface="+mn-cs"/>
              </a:rPr>
              <a:t>le contrôle des constructions conformément au plan autorisé ;</a:t>
            </a:r>
          </a:p>
          <a:p>
            <a:pPr marL="800100" lvl="1" indent="-342900" algn="just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600" dirty="0" smtClean="0">
                <a:latin typeface="Century Gothic" pitchFamily="34" charset="0"/>
                <a:cs typeface="+mn-cs"/>
              </a:rPr>
              <a:t>le contrôle des installations, des activités ainsi que des déplacements des marchandises et des personnes à l'intérieur de la zone ;</a:t>
            </a:r>
          </a:p>
          <a:p>
            <a:pPr marL="800100" lvl="1" indent="-342900" algn="just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600" dirty="0" smtClean="0">
                <a:latin typeface="Century Gothic" pitchFamily="34" charset="0"/>
                <a:cs typeface="+mn-cs"/>
              </a:rPr>
              <a:t>la mise à disposition d’une offre de services variés répondant aux besoins précis des industriel</a:t>
            </a:r>
            <a:endParaRPr lang="fr-FR" sz="1600" dirty="0">
              <a:latin typeface="Century Gothic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1066" y="200055"/>
            <a:ext cx="5035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Cas des zones franches d’exportation 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23528" y="1262169"/>
            <a:ext cx="8229600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CFCD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52500"/>
            <a:r>
              <a:rPr lang="fr-FR" sz="1800" b="1" dirty="0" smtClean="0">
                <a:solidFill>
                  <a:srgbClr val="990033"/>
                </a:solidFill>
                <a:latin typeface="Century Gothic" pitchFamily="34" charset="0"/>
              </a:rPr>
              <a:t>Réalisation des travaux hors site:</a:t>
            </a:r>
          </a:p>
          <a:p>
            <a:pPr algn="l" defTabSz="952500"/>
            <a:endParaRPr lang="fr-FR" sz="1800" b="1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800" dirty="0" smtClean="0">
                <a:latin typeface="Century Gothic" pitchFamily="34" charset="0"/>
              </a:rPr>
              <a:t>MEDZ définit les branchements hors site en étroite concertation avec les prestataires concernés. </a:t>
            </a:r>
          </a:p>
          <a:p>
            <a:pPr marL="342900" indent="-342900" algn="just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endParaRPr lang="fr-FR" sz="1800" dirty="0" smtClean="0"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800" dirty="0" smtClean="0">
                <a:latin typeface="Century Gothic" pitchFamily="34" charset="0"/>
              </a:rPr>
              <a:t>L’Etat participe au financement de ces travaux, dont les installations peuvent servir pour d’autres fins. (10 à 20% au lieu de 100%)</a:t>
            </a:r>
          </a:p>
          <a:p>
            <a:pPr marL="342900" indent="-342900" algn="just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endParaRPr lang="fr-FR" sz="1800" dirty="0" smtClean="0"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800" dirty="0" smtClean="0">
                <a:latin typeface="Century Gothic" pitchFamily="34" charset="0"/>
                <a:cs typeface="+mn-cs"/>
              </a:rPr>
              <a:t>La réalisation des travaux peut se faire par MEDZ, ce qui engendre des coûts de réalisation assez compétitifs et des délais de réalisation très courts. </a:t>
            </a:r>
          </a:p>
          <a:p>
            <a:pPr marL="342900" indent="-342900" algn="just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endParaRPr lang="fr-FR" sz="1800" dirty="0" smtClean="0">
              <a:latin typeface="Century Gothic" pitchFamily="34" charset="0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</a:pPr>
            <a:r>
              <a:rPr lang="fr-FR" sz="1800" dirty="0" smtClean="0">
                <a:latin typeface="Century Gothic" pitchFamily="34" charset="0"/>
                <a:cs typeface="+mn-cs"/>
              </a:rPr>
              <a:t>Des conventions sont toujours signées avec l’ONE, l’ONEP ainsi que les régies de distribution dans plusieurs villes.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-31066" y="188640"/>
            <a:ext cx="5035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Cas des travaux hors site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624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9020" y="2285796"/>
            <a:ext cx="4114800" cy="4120331"/>
          </a:xfrm>
          <a:prstGeom prst="roundRect">
            <a:avLst>
              <a:gd name="adj" fmla="val 3834"/>
            </a:avLst>
          </a:prstGeom>
          <a:solidFill>
            <a:schemeClr val="bg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44000" rIns="36000" bIns="144000" numCol="1" spcCol="1270" rtlCol="0" anchor="ctr" anchorCtr="0">
            <a:noAutofit/>
          </a:bodyPr>
          <a:lstStyle>
            <a:lvl1pPr marL="0" indent="0" defTabSz="914400" eaLnBrk="1" latinLnBrk="0" hangingPunct="1">
              <a:spcBef>
                <a:spcPct val="20000"/>
              </a:spcBef>
              <a:buClr>
                <a:srgbClr val="A40133"/>
              </a:buClr>
              <a:buFont typeface="Arial" pitchFamily="34" charset="0"/>
              <a:buNone/>
              <a:defRPr lang="fr-FR" sz="1800" b="0" spc="3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entury Gothic" pitchFamily="34" charset="0"/>
                <a:cs typeface="+mn-cs"/>
              </a:defRPr>
            </a:lvl1pPr>
            <a:lvl2pPr marL="342900" indent="-342900" algn="l" defTabSz="914400" eaLnBrk="1" latinLnBrk="0" hangingPunct="1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  <a:defRPr lang="fr-FR" sz="1400" dirty="0" smtClean="0">
                <a:latin typeface="Century Gothic" pitchFamily="34" charset="0"/>
                <a:cs typeface="+mn-cs"/>
              </a:defRPr>
            </a:lvl2pPr>
            <a:lvl3pPr marL="1143000" indent="-228600" algn="l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cs typeface="+mn-cs"/>
              </a:defRPr>
            </a:lvl3pPr>
            <a:lvl4pPr marL="1600200" indent="-228600" algn="l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cs typeface="+mn-cs"/>
              </a:defRPr>
            </a:lvl4pPr>
            <a:lvl5pPr marL="2057400" indent="-228600" algn="l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fr-FR" sz="1600" dirty="0"/>
              <a:t>1- </a:t>
            </a:r>
            <a:r>
              <a:rPr lang="fr-FR" sz="1600" dirty="0" smtClean="0"/>
              <a:t> Rythme </a:t>
            </a:r>
            <a:r>
              <a:rPr lang="fr-FR" sz="1600" dirty="0"/>
              <a:t>de réalisation ne dépassant pas 50 ha par an</a:t>
            </a:r>
            <a:endParaRPr lang="ar-SA" sz="1600" dirty="0"/>
          </a:p>
          <a:p>
            <a:pPr algn="l"/>
            <a:r>
              <a:rPr lang="fr-FR" sz="1600" dirty="0"/>
              <a:t>2- </a:t>
            </a:r>
            <a:r>
              <a:rPr lang="fr-FR" sz="1600" dirty="0" smtClean="0"/>
              <a:t> Offre </a:t>
            </a:r>
            <a:r>
              <a:rPr lang="fr-FR" sz="1600" dirty="0"/>
              <a:t>immobilière limitée en des lotissements aménagés</a:t>
            </a:r>
          </a:p>
          <a:p>
            <a:pPr algn="l"/>
            <a:r>
              <a:rPr lang="fr-FR" sz="1600" dirty="0"/>
              <a:t>3- </a:t>
            </a:r>
            <a:r>
              <a:rPr lang="fr-FR" sz="1600" dirty="0" smtClean="0"/>
              <a:t> Commercialisation </a:t>
            </a:r>
            <a:r>
              <a:rPr lang="fr-FR" sz="1600" dirty="0"/>
              <a:t>non planifiée favorisant la spéculation</a:t>
            </a:r>
            <a:endParaRPr lang="ar-SA" sz="1600" dirty="0"/>
          </a:p>
          <a:p>
            <a:pPr algn="l"/>
            <a:r>
              <a:rPr lang="fr-FR" sz="1600" dirty="0"/>
              <a:t>4- </a:t>
            </a:r>
            <a:r>
              <a:rPr lang="fr-FR" sz="1600" dirty="0" smtClean="0"/>
              <a:t> Planification </a:t>
            </a:r>
            <a:r>
              <a:rPr lang="fr-FR" sz="1600" dirty="0"/>
              <a:t>ne prenant pas en considération l’environnement du projet</a:t>
            </a:r>
            <a:endParaRPr lang="ar-SA" sz="1600" dirty="0"/>
          </a:p>
          <a:p>
            <a:pPr algn="l"/>
            <a:r>
              <a:rPr lang="fr-FR" sz="1600" dirty="0"/>
              <a:t>5- </a:t>
            </a:r>
            <a:r>
              <a:rPr lang="fr-FR" sz="1600" dirty="0" smtClean="0"/>
              <a:t> Absence </a:t>
            </a:r>
            <a:r>
              <a:rPr lang="fr-FR" sz="1600" dirty="0"/>
              <a:t>des services dans la zone</a:t>
            </a:r>
            <a:endParaRPr lang="ar-SA" sz="1600" dirty="0"/>
          </a:p>
          <a:p>
            <a:pPr algn="l"/>
            <a:r>
              <a:rPr lang="fr-FR" sz="1600" dirty="0"/>
              <a:t>6- </a:t>
            </a:r>
            <a:r>
              <a:rPr lang="fr-FR" sz="1600" dirty="0" smtClean="0"/>
              <a:t> Projets </a:t>
            </a:r>
            <a:r>
              <a:rPr lang="fr-FR" sz="1600" dirty="0"/>
              <a:t>ne respectant pas toujours l’environnement</a:t>
            </a:r>
            <a:endParaRPr lang="ar-SA" sz="1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54679" y="1221551"/>
            <a:ext cx="3323482" cy="369332"/>
          </a:xfrm>
          <a:prstGeom prst="rect">
            <a:avLst/>
          </a:prstGeom>
          <a:solidFill>
            <a:srgbClr val="ACADA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>
                <a:solidFill>
                  <a:schemeClr val="lt1"/>
                </a:solidFill>
                <a:latin typeface="Century Gothic" pitchFamily="34" charset="0"/>
                <a:cs typeface="+mn-cs"/>
              </a:rPr>
              <a:t>Projets ancienne génération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30037" y="1221551"/>
            <a:ext cx="2743200" cy="369332"/>
          </a:xfrm>
          <a:prstGeom prst="rect">
            <a:avLst/>
          </a:prstGeom>
          <a:solidFill>
            <a:srgbClr val="ACADA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>
                <a:solidFill>
                  <a:schemeClr val="lt1"/>
                </a:solidFill>
                <a:latin typeface="Century Gothic" pitchFamily="34" charset="0"/>
                <a:cs typeface="+mn-cs"/>
              </a:rPr>
              <a:t>Projets issus du PPP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07492" y="2285796"/>
            <a:ext cx="4588290" cy="4120331"/>
          </a:xfrm>
          <a:prstGeom prst="roundRect">
            <a:avLst>
              <a:gd name="adj" fmla="val 4493"/>
            </a:avLst>
          </a:prstGeom>
          <a:solidFill>
            <a:schemeClr val="bg2">
              <a:alpha val="89804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144000" rIns="36000" bIns="144000" numCol="1" spcCol="1270" rtlCol="0" anchor="ctr" anchorCtr="0">
            <a:noAutofit/>
          </a:bodyPr>
          <a:lstStyle>
            <a:lvl1pPr marL="0" indent="0" defTabSz="914400" eaLnBrk="1" latinLnBrk="0" hangingPunct="1">
              <a:spcBef>
                <a:spcPct val="20000"/>
              </a:spcBef>
              <a:buClr>
                <a:srgbClr val="A40133"/>
              </a:buClr>
              <a:buFont typeface="Arial" pitchFamily="34" charset="0"/>
              <a:buNone/>
              <a:defRPr lang="fr-FR" sz="1800" b="0" spc="3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entury Gothic" pitchFamily="34" charset="0"/>
                <a:cs typeface="+mn-cs"/>
              </a:defRPr>
            </a:lvl1pPr>
            <a:lvl2pPr marL="342900" indent="-342900" algn="l" defTabSz="914400" eaLnBrk="1" latinLnBrk="0" hangingPunct="1">
              <a:spcBef>
                <a:spcPct val="20000"/>
              </a:spcBef>
              <a:buClr>
                <a:srgbClr val="A40133"/>
              </a:buClr>
              <a:buFont typeface="Symbol" pitchFamily="18" charset="2"/>
              <a:buChar char="·"/>
              <a:defRPr lang="fr-FR" sz="1400" dirty="0" smtClean="0">
                <a:latin typeface="Century Gothic" pitchFamily="34" charset="0"/>
                <a:cs typeface="+mn-cs"/>
              </a:defRPr>
            </a:lvl2pPr>
            <a:lvl3pPr marL="1143000" indent="-228600" algn="l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cs typeface="+mn-cs"/>
              </a:defRPr>
            </a:lvl3pPr>
            <a:lvl4pPr marL="1600200" indent="-228600" algn="l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cs typeface="+mn-cs"/>
              </a:defRPr>
            </a:lvl4pPr>
            <a:lvl5pPr marL="2057400" indent="-228600" algn="l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fr-FR" sz="1600" dirty="0"/>
              <a:t>1- </a:t>
            </a:r>
            <a:r>
              <a:rPr lang="fr-FR" sz="1600" dirty="0" smtClean="0"/>
              <a:t> Livraison </a:t>
            </a:r>
            <a:r>
              <a:rPr lang="fr-FR" sz="1600" dirty="0"/>
              <a:t>d’environ 150 à 200 ha par an</a:t>
            </a:r>
            <a:endParaRPr lang="ar-SA" sz="1600" dirty="0"/>
          </a:p>
          <a:p>
            <a:pPr algn="l"/>
            <a:r>
              <a:rPr lang="fr-FR" sz="1600" dirty="0"/>
              <a:t>2- </a:t>
            </a:r>
            <a:r>
              <a:rPr lang="fr-FR" sz="1600" dirty="0" smtClean="0"/>
              <a:t> Offre </a:t>
            </a:r>
            <a:r>
              <a:rPr lang="fr-FR" sz="1600" dirty="0"/>
              <a:t>diversifiée et intégrée autour de plusieurs </a:t>
            </a:r>
            <a:r>
              <a:rPr lang="fr-FR" sz="1600" dirty="0" smtClean="0"/>
              <a:t>composantes</a:t>
            </a:r>
            <a:endParaRPr lang="fr-FR" sz="1600" dirty="0"/>
          </a:p>
          <a:p>
            <a:pPr algn="l"/>
            <a:r>
              <a:rPr lang="fr-FR" sz="1600" dirty="0"/>
              <a:t>3- </a:t>
            </a:r>
            <a:r>
              <a:rPr lang="fr-FR" sz="1600" dirty="0" smtClean="0"/>
              <a:t> Promotion </a:t>
            </a:r>
            <a:r>
              <a:rPr lang="fr-FR" sz="1600" dirty="0"/>
              <a:t>proactive et application des clauses de valorisation</a:t>
            </a:r>
            <a:endParaRPr lang="ar-SA" sz="1600" dirty="0"/>
          </a:p>
          <a:p>
            <a:pPr algn="l"/>
            <a:r>
              <a:rPr lang="fr-FR" sz="1600" dirty="0"/>
              <a:t>4- </a:t>
            </a:r>
            <a:r>
              <a:rPr lang="fr-FR" sz="1600" dirty="0" smtClean="0"/>
              <a:t> Mécanismes </a:t>
            </a:r>
            <a:r>
              <a:rPr lang="fr-FR" sz="1600" dirty="0"/>
              <a:t>de suivi de la valorisation de la zone</a:t>
            </a:r>
            <a:endParaRPr lang="ar-SA" sz="1600" dirty="0"/>
          </a:p>
          <a:p>
            <a:pPr algn="l"/>
            <a:r>
              <a:rPr lang="fr-FR" sz="1600" dirty="0"/>
              <a:t>5- </a:t>
            </a:r>
            <a:r>
              <a:rPr lang="fr-FR" sz="1600" dirty="0" smtClean="0"/>
              <a:t> Mise </a:t>
            </a:r>
            <a:r>
              <a:rPr lang="fr-FR" sz="1600" dirty="0"/>
              <a:t>en place de structures dédiées à la gestion des zones</a:t>
            </a:r>
            <a:endParaRPr lang="ar-SA" sz="1600" dirty="0"/>
          </a:p>
          <a:p>
            <a:pPr algn="l"/>
            <a:r>
              <a:rPr lang="fr-FR" sz="1600" dirty="0"/>
              <a:t>6- </a:t>
            </a:r>
            <a:r>
              <a:rPr lang="fr-FR" sz="1600" dirty="0" smtClean="0"/>
              <a:t> Projet </a:t>
            </a:r>
            <a:r>
              <a:rPr lang="fr-FR" sz="1600" dirty="0"/>
              <a:t>s’inscrivant dans la planification du </a:t>
            </a:r>
            <a:r>
              <a:rPr lang="fr-FR" sz="1600" dirty="0" smtClean="0"/>
              <a:t>territoire et le développement durable</a:t>
            </a:r>
            <a:endParaRPr lang="ar-SA" sz="1600" dirty="0"/>
          </a:p>
          <a:p>
            <a:pPr algn="l"/>
            <a:r>
              <a:rPr lang="fr-FR" sz="1600" dirty="0"/>
              <a:t>7- </a:t>
            </a:r>
            <a:r>
              <a:rPr lang="fr-FR" sz="1600" dirty="0" smtClean="0"/>
              <a:t> Services </a:t>
            </a:r>
            <a:r>
              <a:rPr lang="fr-FR" sz="1600" dirty="0"/>
              <a:t>de base et spécifique sur zone 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1882413" y="1766943"/>
            <a:ext cx="668014" cy="468000"/>
          </a:xfrm>
          <a:prstGeom prst="downArrow">
            <a:avLst>
              <a:gd name="adj1" fmla="val 50000"/>
              <a:gd name="adj2" fmla="val 37189"/>
            </a:avLst>
          </a:prstGeom>
          <a:solidFill>
            <a:srgbClr val="80818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itchFamily="34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322891" y="1734899"/>
            <a:ext cx="668014" cy="468000"/>
          </a:xfrm>
          <a:prstGeom prst="downArrow">
            <a:avLst>
              <a:gd name="adj1" fmla="val 50000"/>
              <a:gd name="adj2" fmla="val 37189"/>
            </a:avLst>
          </a:prstGeom>
          <a:solidFill>
            <a:srgbClr val="80818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1066" y="44624"/>
            <a:ext cx="5035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Impact su PPP sur la réalisation des projets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971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35496" y="-8131"/>
            <a:ext cx="5544616" cy="830997"/>
          </a:xfrm>
        </p:spPr>
        <p:txBody>
          <a:bodyPr/>
          <a:lstStyle/>
          <a:p>
            <a:pPr fontAlgn="t">
              <a:defRPr/>
            </a:pPr>
            <a:r>
              <a:rPr lang="fr-FR" sz="2400" dirty="0" smtClean="0"/>
              <a:t>Exemple de projet PPP: </a:t>
            </a:r>
            <a:r>
              <a:rPr sz="2400" dirty="0" err="1" smtClean="0"/>
              <a:t>Casanearshore</a:t>
            </a:r>
            <a:r>
              <a:rPr sz="2400" dirty="0" smtClean="0"/>
              <a:t> </a:t>
            </a:r>
          </a:p>
        </p:txBody>
      </p:sp>
      <p:sp>
        <p:nvSpPr>
          <p:cNvPr id="3789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000125"/>
            <a:ext cx="8504238" cy="4572000"/>
          </a:xfrm>
        </p:spPr>
        <p:txBody>
          <a:bodyPr/>
          <a:lstStyle/>
          <a:p>
            <a:pPr eaLnBrk="1" hangingPunct="1"/>
            <a:endParaRPr sz="1600" b="1" smtClean="0"/>
          </a:p>
          <a:p>
            <a:pPr eaLnBrk="1" hangingPunct="1"/>
            <a:r>
              <a:rPr sz="1600" b="1" smtClean="0"/>
              <a:t>Réalisation des travaux hors</a:t>
            </a:r>
          </a:p>
          <a:p>
            <a:pPr eaLnBrk="1" hangingPunct="1"/>
            <a:r>
              <a:rPr sz="1600" b="1" smtClean="0"/>
              <a:t>site</a:t>
            </a:r>
          </a:p>
          <a:p>
            <a:pPr eaLnBrk="1" hangingPunct="1"/>
            <a:r>
              <a:rPr sz="1600" smtClean="0"/>
              <a:t>En cours par la Radeef</a:t>
            </a:r>
          </a:p>
          <a:p>
            <a:pPr eaLnBrk="1" hangingPunct="1"/>
            <a:r>
              <a:rPr sz="1600" b="1" smtClean="0"/>
              <a:t>Construction des bâtiments Bâtiment en R+4 d’une surface de 16000 m²: réalisé à 15%</a:t>
            </a:r>
          </a:p>
          <a:p>
            <a:pPr eaLnBrk="1" hangingPunct="1"/>
            <a:r>
              <a:rPr sz="1600" b="1" smtClean="0"/>
              <a:t>Promotion et</a:t>
            </a:r>
          </a:p>
          <a:p>
            <a:pPr eaLnBrk="1" hangingPunct="1"/>
            <a:r>
              <a:rPr sz="1600" b="1" smtClean="0"/>
              <a:t>commercialisation</a:t>
            </a:r>
          </a:p>
          <a:p>
            <a:pPr eaLnBrk="1" hangingPunct="1"/>
            <a:r>
              <a:rPr sz="1600" smtClean="0"/>
              <a:t>En cours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85750" y="1285875"/>
          <a:ext cx="8572560" cy="522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8"/>
                <a:gridCol w="6000822"/>
              </a:tblGrid>
              <a:tr h="36350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j-ea"/>
                          <a:cs typeface="+mj-cs"/>
                        </a:rPr>
                        <a:t>Principales Caractéristiques et Dates Clés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fr-FR" sz="1600" kern="1200" dirty="0" smtClean="0">
                        <a:solidFill>
                          <a:srgbClr val="19434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Description du Parc Intégré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Parc consistant en la réalisation d’infrastructure</a:t>
                      </a:r>
                      <a:r>
                        <a:rPr kumimoji="0" lang="fr-FR" sz="1400" kern="1200" baseline="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et de bureaux et services d’une superficie globale de 270 000 m², dédiés aux activités d’</a:t>
                      </a:r>
                      <a:r>
                        <a:rPr kumimoji="0" lang="fr-FR" sz="1400" kern="1200" baseline="0" dirty="0" err="1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Offshoring</a:t>
                      </a:r>
                      <a:r>
                        <a:rPr kumimoji="0" lang="fr-FR" sz="1400" kern="1200" baseline="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; </a:t>
                      </a:r>
                      <a:r>
                        <a:rPr kumimoji="0" lang="fr-FR" sz="14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services informatiques, de traitement des données et des processus métier.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27877"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Lancement du Projet par Sa majesté Le Roi Mohamed VI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22 décembre 2005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27877"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Inauguration du Projet</a:t>
                      </a:r>
                      <a:r>
                        <a:rPr lang="fr-FR" sz="1600" kern="1200" baseline="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par Sa Majesté le Roi </a:t>
                      </a:r>
                      <a:endParaRPr lang="fr-FR" sz="1600" kern="1200" dirty="0" smtClean="0">
                        <a:solidFill>
                          <a:srgbClr val="19434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Février 2008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3508">
                <a:tc>
                  <a:txBody>
                    <a:bodyPr/>
                    <a:lstStyle/>
                    <a:p>
                      <a:r>
                        <a:rPr kumimoji="0" lang="fr-FR" sz="16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Postes de Travail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28</a:t>
                      </a:r>
                      <a:r>
                        <a:rPr lang="fr-FR" sz="1400" kern="1200" baseline="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000 emplois à terme</a:t>
                      </a:r>
                      <a:endParaRPr lang="fr-FR" sz="1400" kern="1200" dirty="0" smtClean="0">
                        <a:solidFill>
                          <a:srgbClr val="19434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3508">
                <a:tc>
                  <a:txBody>
                    <a:bodyPr/>
                    <a:lstStyle/>
                    <a:p>
                      <a:r>
                        <a:rPr kumimoji="0" lang="fr-FR" sz="16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Coût du projet  </a:t>
                      </a:r>
                      <a:endParaRPr lang="fr-FR" sz="1600" kern="1200" dirty="0" smtClean="0">
                        <a:solidFill>
                          <a:srgbClr val="19434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3,4 Milliard de dirhams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3508">
                <a:tc>
                  <a:txBody>
                    <a:bodyPr/>
                    <a:lstStyle/>
                    <a:p>
                      <a:r>
                        <a:rPr kumimoji="0" lang="fr-FR" sz="16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Surface de l’assiette foncière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53 Ha, dont 8 ha dédiés à un parc vert</a:t>
                      </a:r>
                      <a:r>
                        <a:rPr kumimoji="0" lang="fr-FR" sz="1400" kern="1200" baseline="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ouvert au public</a:t>
                      </a:r>
                      <a:endParaRPr lang="fr-FR" sz="1400" kern="1200" dirty="0" smtClean="0">
                        <a:solidFill>
                          <a:srgbClr val="19434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27877">
                <a:tc>
                  <a:txBody>
                    <a:bodyPr/>
                    <a:lstStyle/>
                    <a:p>
                      <a:r>
                        <a:rPr kumimoji="0" lang="fr-FR" sz="16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Travaux d’aménagement In site et Hors Site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6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Réalisés à 100 %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3508">
                <a:tc>
                  <a:txBody>
                    <a:bodyPr/>
                    <a:lstStyle/>
                    <a:p>
                      <a:r>
                        <a:rPr kumimoji="0" lang="fr-FR" sz="16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Réalisations </a:t>
                      </a:r>
                      <a:endParaRPr lang="fr-FR" sz="1600" kern="1200" dirty="0" smtClean="0">
                        <a:solidFill>
                          <a:srgbClr val="19434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fr-FR" sz="14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181 000 m² de plancher bureaux développés et mis en exploitation</a:t>
                      </a:r>
                    </a:p>
                    <a:p>
                      <a:pPr lvl="0"/>
                      <a:r>
                        <a:rPr kumimoji="0" lang="fr-FR" sz="14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70 entreprises internationales</a:t>
                      </a:r>
                    </a:p>
                    <a:p>
                      <a:pPr lvl="0"/>
                      <a:r>
                        <a:rPr kumimoji="0" lang="fr-FR" sz="14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15 000 emplois à fin 2011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3508"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Lancement de</a:t>
                      </a:r>
                      <a:r>
                        <a:rPr lang="fr-FR" sz="1600" kern="1200" baseline="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deux hôtels</a:t>
                      </a:r>
                      <a:endParaRPr lang="fr-FR" sz="1600" kern="1200" dirty="0" smtClean="0">
                        <a:solidFill>
                          <a:srgbClr val="19434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Novotel</a:t>
                      </a:r>
                      <a:r>
                        <a:rPr kumimoji="0" lang="fr-FR" sz="1400" kern="1200" baseline="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et Ibis </a:t>
                      </a:r>
                      <a:r>
                        <a:rPr kumimoji="0" lang="fr-FR" sz="1400" kern="120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: planning d’ouverture</a:t>
                      </a:r>
                      <a:r>
                        <a:rPr kumimoji="0" lang="fr-FR" sz="1400" kern="1200" baseline="0" dirty="0" smtClean="0">
                          <a:solidFill>
                            <a:srgbClr val="19434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S1 2014 </a:t>
                      </a:r>
                      <a:endParaRPr lang="fr-FR" sz="1400" kern="1200" dirty="0" smtClean="0">
                        <a:solidFill>
                          <a:srgbClr val="19434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923928" cy="725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Casanearshore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plan de masse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853920"/>
            <a:ext cx="8748464" cy="588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C:\Users\h.benchakroun\Desktop\HBB\photos\Photos CNS\DSC_1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238" y="3797448"/>
            <a:ext cx="34258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8" descr="C:\Users\h.benchakroun\Desktop\HBB\photos\Photos CNS\DSC_1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3797448"/>
            <a:ext cx="34258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9" descr="C:\Users\h.benchakroun\Desktop\HBB\photos\Photos CNS\DSC_1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5238" y="1095523"/>
            <a:ext cx="34258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C:\Users\h.benchakroun\Desktop\HBB\photos\Photos CNS\DSC_15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1082823"/>
            <a:ext cx="34258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4786313" y="3356992"/>
            <a:ext cx="3857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 algn="ctr">
              <a:buClr>
                <a:srgbClr val="CC3300"/>
              </a:buClr>
              <a:defRPr/>
            </a:pPr>
            <a:r>
              <a:rPr lang="fr-FR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Tranche 2 – Shore 8 - livrée en T3 2009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786313" y="6083448"/>
            <a:ext cx="3857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 algn="ctr">
              <a:buClr>
                <a:srgbClr val="CC3300"/>
              </a:buClr>
              <a:defRPr/>
            </a:pPr>
            <a:r>
              <a:rPr lang="fr-FR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Tranche 3 – Shore 8 - livrée en T2 2011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1963" y="6083448"/>
            <a:ext cx="39290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 algn="ctr">
              <a:buClr>
                <a:srgbClr val="CC3300"/>
              </a:buClr>
              <a:defRPr/>
            </a:pPr>
            <a:r>
              <a:rPr lang="fr-FR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Tranche 2 – Shore 12 - livrée en T1 2010</a:t>
            </a:r>
          </a:p>
        </p:txBody>
      </p:sp>
      <p:sp>
        <p:nvSpPr>
          <p:cNvPr id="30730" name="ZoneTexte 2"/>
          <p:cNvSpPr txBox="1">
            <a:spLocks noChangeArrowheads="1"/>
          </p:cNvSpPr>
          <p:nvPr/>
        </p:nvSpPr>
        <p:spPr bwMode="auto">
          <a:xfrm>
            <a:off x="0" y="188640"/>
            <a:ext cx="3059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Casanearshore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en Photos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0063" y="3275137"/>
            <a:ext cx="3857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 algn="ctr">
              <a:buClr>
                <a:srgbClr val="CC3300"/>
              </a:buClr>
              <a:defRPr/>
            </a:pPr>
            <a:r>
              <a:rPr lang="fr-FR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Tranche 1 - Shore 3 - livrée en T1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/>
          <p:cNvGrpSpPr>
            <a:grpSpLocks noChangeAspect="1"/>
          </p:cNvGrpSpPr>
          <p:nvPr/>
        </p:nvGrpSpPr>
        <p:grpSpPr bwMode="auto">
          <a:xfrm>
            <a:off x="178940" y="1052513"/>
            <a:ext cx="8857556" cy="5041900"/>
            <a:chOff x="6" y="891"/>
            <a:chExt cx="5897" cy="3176"/>
          </a:xfrm>
        </p:grpSpPr>
        <p:sp>
          <p:nvSpPr>
            <p:cNvPr id="5" name="_s2052"/>
            <p:cNvSpPr>
              <a:spLocks noChangeShapeType="1"/>
            </p:cNvSpPr>
            <p:nvPr/>
          </p:nvSpPr>
          <p:spPr bwMode="auto">
            <a:xfrm flipV="1">
              <a:off x="2859" y="1572"/>
              <a:ext cx="1" cy="59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_s2053"/>
            <p:cNvSpPr>
              <a:spLocks noChangeArrowheads="1"/>
            </p:cNvSpPr>
            <p:nvPr/>
          </p:nvSpPr>
          <p:spPr bwMode="auto">
            <a:xfrm>
              <a:off x="2404" y="1051"/>
              <a:ext cx="884" cy="5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E4F3F4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Infrastructures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et Services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« World Class »</a:t>
              </a:r>
            </a:p>
          </p:txBody>
        </p:sp>
        <p:sp>
          <p:nvSpPr>
            <p:cNvPr id="7" name="_s2054"/>
            <p:cNvSpPr>
              <a:spLocks noChangeShapeType="1"/>
            </p:cNvSpPr>
            <p:nvPr/>
          </p:nvSpPr>
          <p:spPr bwMode="auto">
            <a:xfrm>
              <a:off x="3379" y="2434"/>
              <a:ext cx="685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_s2055"/>
            <p:cNvSpPr>
              <a:spLocks noChangeArrowheads="1"/>
            </p:cNvSpPr>
            <p:nvPr/>
          </p:nvSpPr>
          <p:spPr bwMode="auto">
            <a:xfrm>
              <a:off x="4014" y="2116"/>
              <a:ext cx="1014" cy="64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E4F3F4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Pool de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ressources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considérables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et aides à la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formation</a:t>
              </a:r>
            </a:p>
          </p:txBody>
        </p:sp>
        <p:sp>
          <p:nvSpPr>
            <p:cNvPr id="9" name="_s2056"/>
            <p:cNvSpPr>
              <a:spLocks noChangeShapeType="1"/>
            </p:cNvSpPr>
            <p:nvPr/>
          </p:nvSpPr>
          <p:spPr bwMode="auto">
            <a:xfrm>
              <a:off x="2859" y="2751"/>
              <a:ext cx="1" cy="59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_s2057"/>
            <p:cNvSpPr>
              <a:spLocks noChangeArrowheads="1"/>
            </p:cNvSpPr>
            <p:nvPr/>
          </p:nvSpPr>
          <p:spPr bwMode="auto">
            <a:xfrm>
              <a:off x="2336" y="3323"/>
              <a:ext cx="1021" cy="65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E4F3F4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Cadre incitatif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spécial et coûts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d’opérations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hors pair</a:t>
              </a:r>
            </a:p>
          </p:txBody>
        </p:sp>
        <p:sp>
          <p:nvSpPr>
            <p:cNvPr id="11" name="_s2058"/>
            <p:cNvSpPr>
              <a:spLocks noChangeShapeType="1"/>
            </p:cNvSpPr>
            <p:nvPr/>
          </p:nvSpPr>
          <p:spPr bwMode="auto">
            <a:xfrm flipH="1">
              <a:off x="1657" y="2434"/>
              <a:ext cx="708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_s2059"/>
            <p:cNvSpPr>
              <a:spLocks noChangeArrowheads="1"/>
            </p:cNvSpPr>
            <p:nvPr/>
          </p:nvSpPr>
          <p:spPr bwMode="auto">
            <a:xfrm>
              <a:off x="673" y="2116"/>
              <a:ext cx="982" cy="62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E4F3F4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Cadre de travail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et qualité de vie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uniques</a:t>
              </a:r>
            </a:p>
          </p:txBody>
        </p:sp>
        <p:sp>
          <p:nvSpPr>
            <p:cNvPr id="13" name="_s2060"/>
            <p:cNvSpPr>
              <a:spLocks noChangeArrowheads="1"/>
            </p:cNvSpPr>
            <p:nvPr/>
          </p:nvSpPr>
          <p:spPr bwMode="auto">
            <a:xfrm>
              <a:off x="2360" y="2125"/>
              <a:ext cx="1048" cy="671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E4F3F4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CASANEARSHORE 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Levier central de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la stratégie offshore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charset="0"/>
                  <a:cs typeface="Arial" charset="0"/>
                </a:rPr>
                <a:t>du Maroc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22" y="937"/>
              <a:ext cx="2381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36550" marR="0" lvl="0" indent="-336550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5A5D7"/>
                </a:buClr>
                <a:buSzTx/>
                <a:buFont typeface="Wingdings" pitchFamily="2" charset="2"/>
                <a:buBlip>
                  <a:blip r:embed="rId2"/>
                </a:buBlip>
                <a:tabLst/>
              </a:pP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Bureaux et infrastructures aux meilleurs standards internationaux</a:t>
              </a:r>
            </a:p>
            <a:p>
              <a:pPr marL="336550" marR="0" lvl="0" indent="-336550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5A5D7"/>
                </a:buClr>
                <a:buSzTx/>
                <a:buFont typeface="Wingdings" pitchFamily="2" charset="2"/>
                <a:buBlip>
                  <a:blip r:embed="rId2"/>
                </a:buBlip>
                <a:tabLst/>
              </a:pP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Services d’accompagnement</a:t>
              </a:r>
            </a:p>
            <a:p>
              <a:pPr marL="336550" marR="0" lvl="0" indent="-336550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5A5D7"/>
                </a:buClr>
                <a:buSzTx/>
                <a:buFont typeface="Wingdings" pitchFamily="2" charset="2"/>
                <a:buBlip>
                  <a:blip r:embed="rId2"/>
                </a:buBlip>
                <a:tabLst/>
              </a:pP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Guichet Unique</a:t>
              </a:r>
            </a:p>
            <a:p>
              <a:pPr marL="336550" marR="0" lvl="0" indent="-336550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5A5D7"/>
                </a:buClr>
                <a:buSzTx/>
                <a:buFont typeface="Wingdings" pitchFamily="2" charset="2"/>
                <a:buBlip>
                  <a:blip r:embed="rId2"/>
                </a:buBlip>
                <a:tabLst/>
              </a:pP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Boucle télécoms privée</a:t>
              </a:r>
            </a:p>
            <a:p>
              <a:pPr marL="677863" marR="0" lvl="1" indent="-339725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SzTx/>
                <a:buFontTx/>
                <a:buBlip>
                  <a:blip r:embed="rId2"/>
                </a:buBlip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Prix moins cher qu’a l’extérieur du parc</a:t>
              </a:r>
            </a:p>
            <a:p>
              <a:pPr marL="677863" marR="0" lvl="1" indent="-339725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SzTx/>
                <a:buFontTx/>
                <a:buBlip>
                  <a:blip r:embed="rId2"/>
                </a:buBlip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SLA spécial zone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539" y="3068"/>
              <a:ext cx="2268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36550" marR="0" lvl="0" indent="-336550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5A5D7"/>
                </a:buClr>
                <a:buSzTx/>
                <a:buFont typeface="Wingdings" pitchFamily="2" charset="2"/>
                <a:buBlip>
                  <a:blip r:embed="rId2"/>
                </a:buBlip>
                <a:tabLst/>
              </a:pP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Support et aides au recrutement</a:t>
              </a:r>
            </a:p>
            <a:p>
              <a:pPr marL="336550" marR="0" lvl="0" indent="-336550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5A5D7"/>
                </a:buClr>
                <a:buSzTx/>
                <a:buFont typeface="Wingdings" pitchFamily="2" charset="2"/>
                <a:buBlip>
                  <a:blip r:embed="rId2"/>
                </a:buBlip>
                <a:tabLst/>
              </a:pP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Programme National de Formation</a:t>
              </a:r>
            </a:p>
            <a:p>
              <a:pPr marL="677863" marR="0" lvl="1" indent="-339725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SzTx/>
                <a:buFontTx/>
                <a:buBlip>
                  <a:blip r:embed="rId2"/>
                </a:buBlip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+20 000 formations </a:t>
              </a: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offshoring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 complémentaires 2006-2009</a:t>
              </a:r>
            </a:p>
            <a:p>
              <a:pPr marL="677863" marR="0" lvl="1" indent="-339725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SzTx/>
                <a:buFontTx/>
                <a:buBlip>
                  <a:blip r:embed="rId2"/>
                </a:buBlip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100 000 lauréats/an prêts pour l’</a:t>
              </a: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offshoring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 à partir de 2015</a:t>
              </a:r>
            </a:p>
            <a:p>
              <a:pPr marL="677863" marR="0" lvl="1" indent="-339725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SzTx/>
                <a:buFontTx/>
                <a:buBlip>
                  <a:blip r:embed="rId2"/>
                </a:buBlip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Programme 10 000 ingénieurs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1" y="2887"/>
              <a:ext cx="2177" cy="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36550" marR="0" lvl="0" indent="-336550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5A5D7"/>
                </a:buClr>
                <a:buSzTx/>
                <a:buFont typeface="Wingdings" pitchFamily="2" charset="2"/>
                <a:buBlip>
                  <a:blip r:embed="rId2"/>
                </a:buBlip>
                <a:tabLst/>
              </a:pP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Taux effectif d’IR de 20%</a:t>
              </a:r>
            </a:p>
            <a:p>
              <a:pPr marL="336550" marR="0" lvl="0" indent="-336550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5A5D7"/>
                </a:buClr>
                <a:buSzTx/>
                <a:buFont typeface="Wingdings" pitchFamily="2" charset="2"/>
                <a:buBlip>
                  <a:blip r:embed="rId2"/>
                </a:buBlip>
                <a:tabLst/>
              </a:pP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IS à 0% pendant 5 premières années et abattement de 50% par la suite</a:t>
              </a:r>
            </a:p>
            <a:p>
              <a:pPr marL="336550" marR="0" lvl="0" indent="-336550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5A5D7"/>
                </a:buClr>
                <a:buSzTx/>
                <a:buFont typeface="Wingdings" pitchFamily="2" charset="2"/>
                <a:buBlip>
                  <a:blip r:embed="rId2"/>
                </a:buBlip>
                <a:tabLst/>
              </a:pP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Subvention de formation pour toute recrue marocaine (35 - 65 KDH) sur les 3 premières années d’embauche</a:t>
              </a:r>
            </a:p>
            <a:p>
              <a:pPr marL="336550" marR="0" lvl="0" indent="-336550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5A5D7"/>
                </a:buClr>
                <a:buSzTx/>
                <a:buFont typeface="Wingdings" pitchFamily="2" charset="2"/>
                <a:buBlip>
                  <a:blip r:embed="rId2"/>
                </a:buBlip>
                <a:tabLst/>
              </a:pP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Loyers très compétitifs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" y="891"/>
              <a:ext cx="2268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36550" marR="0" lvl="0" indent="-336550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5A5D7"/>
                </a:buClr>
                <a:buSzTx/>
                <a:buFont typeface="Wingdings" pitchFamily="2" charset="2"/>
                <a:buBlip>
                  <a:blip r:embed="rId2"/>
                </a:buBlip>
                <a:tabLst/>
              </a:pP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Proximité du centre ville et de l’aéroport international Mohamed V</a:t>
              </a:r>
            </a:p>
            <a:p>
              <a:pPr marL="336550" marR="0" lvl="0" indent="-336550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5A5D7"/>
                </a:buClr>
                <a:buSzTx/>
                <a:buFont typeface="Wingdings" pitchFamily="2" charset="2"/>
                <a:buBlip>
                  <a:blip r:embed="rId2"/>
                </a:buBlip>
                <a:tabLst/>
              </a:pP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Campus intégré dans un parc boisé offrant tous les services professionnels et personnels d’accompagnement </a:t>
              </a:r>
            </a:p>
            <a:p>
              <a:pPr marL="336550" marR="0" lvl="0" indent="-336550" algn="l" defTabSz="89535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5A5D7"/>
                </a:buClr>
                <a:buSzTx/>
                <a:buFont typeface="Wingdings" pitchFamily="2" charset="2"/>
                <a:buBlip>
                  <a:blip r:embed="rId2"/>
                </a:buBlip>
                <a:tabLst/>
              </a:pPr>
              <a:r>
                <a:rPr kumimoji="0" lang="fr-FR" sz="1300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Gill Sans MT" pitchFamily="34" charset="0"/>
                  <a:cs typeface="Arial" charset="0"/>
                </a:rPr>
                <a:t>Casablanca: une ville ensoleillée, cosmopolite et vibrante</a:t>
              </a: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4497" y="2751"/>
              <a:ext cx="1" cy="31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3272" y="1298"/>
              <a:ext cx="272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1140" y="1889"/>
              <a:ext cx="1" cy="22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 flipV="1">
              <a:off x="2094" y="3612"/>
              <a:ext cx="271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</p:grp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0" y="188640"/>
            <a:ext cx="486003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fr-FR" sz="2000" b="1" dirty="0" err="1">
                <a:solidFill>
                  <a:schemeClr val="bg1"/>
                </a:solidFill>
                <a:latin typeface="Gill Sans MT" pitchFamily="34" charset="0"/>
              </a:rPr>
              <a:t>Casanearshore</a:t>
            </a:r>
            <a:r>
              <a:rPr lang="fr-FR" sz="2000" b="1" dirty="0">
                <a:solidFill>
                  <a:schemeClr val="bg1"/>
                </a:solidFill>
                <a:latin typeface="Gill Sans MT" pitchFamily="34" charset="0"/>
              </a:rPr>
              <a:t>, la proposition de valeur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"/>
          <p:cNvGrpSpPr/>
          <p:nvPr/>
        </p:nvGrpSpPr>
        <p:grpSpPr>
          <a:xfrm>
            <a:off x="428596" y="1304670"/>
            <a:ext cx="8495804" cy="4500594"/>
            <a:chOff x="428596" y="428604"/>
            <a:chExt cx="8495804" cy="450059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3454" t="38620" r="20033" b="55192"/>
            <a:stretch>
              <a:fillRect/>
            </a:stretch>
          </p:blipFill>
          <p:spPr bwMode="auto">
            <a:xfrm>
              <a:off x="3571868" y="428604"/>
              <a:ext cx="52486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3288" t="22829" r="40869" b="68331"/>
            <a:stretch>
              <a:fillRect/>
            </a:stretch>
          </p:blipFill>
          <p:spPr bwMode="auto">
            <a:xfrm>
              <a:off x="3428992" y="1000108"/>
              <a:ext cx="371477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857" t="44808" r="20033" b="37513"/>
            <a:stretch>
              <a:fillRect/>
            </a:stretch>
          </p:blipFill>
          <p:spPr bwMode="auto">
            <a:xfrm>
              <a:off x="428596" y="1714488"/>
              <a:ext cx="8352928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8634" t="61603" r="31923" b="30441"/>
            <a:stretch>
              <a:fillRect/>
            </a:stretch>
          </p:blipFill>
          <p:spPr bwMode="auto">
            <a:xfrm>
              <a:off x="5786446" y="3286124"/>
              <a:ext cx="1357322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857" t="69559" r="20033" b="21602"/>
            <a:stretch>
              <a:fillRect/>
            </a:stretch>
          </p:blipFill>
          <p:spPr bwMode="auto">
            <a:xfrm>
              <a:off x="571472" y="4214818"/>
              <a:ext cx="835292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294" t="78398" r="56050" b="11878"/>
            <a:stretch>
              <a:fillRect/>
            </a:stretch>
          </p:blipFill>
          <p:spPr bwMode="auto">
            <a:xfrm>
              <a:off x="4429124" y="3286124"/>
              <a:ext cx="1675564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968" t="62487" r="49589" b="30441"/>
            <a:stretch>
              <a:fillRect/>
            </a:stretch>
          </p:blipFill>
          <p:spPr bwMode="auto">
            <a:xfrm>
              <a:off x="3143240" y="3286124"/>
              <a:ext cx="135732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8" descr="http://t1.gstatic.com/images?q=tbn:ANd9GcTdkfdyAqWQ6PqY9ovJf8mMZw9Y2uZeRRcfqqWsEDResmFF6NC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7356" y="3429000"/>
              <a:ext cx="1182950" cy="262878"/>
            </a:xfrm>
            <a:prstGeom prst="rect">
              <a:avLst/>
            </a:prstGeom>
            <a:noFill/>
          </p:spPr>
        </p:pic>
        <p:pic>
          <p:nvPicPr>
            <p:cNvPr id="13" name="Picture 88" descr="http://t0.gstatic.com/images?q=tbn:ANd9GcRPiTOdX6wS5uVBOFYFxObr_J6ocw9fw0aB-iRsOtnQ5WjHI1iQy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7422" y="1071546"/>
              <a:ext cx="857224" cy="5830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ZoneTexte 5"/>
          <p:cNvSpPr txBox="1">
            <a:spLocks noChangeArrowheads="1"/>
          </p:cNvSpPr>
          <p:nvPr/>
        </p:nvSpPr>
        <p:spPr bwMode="auto">
          <a:xfrm>
            <a:off x="142907" y="2143116"/>
            <a:ext cx="892968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FR" sz="1400" dirty="0">
                <a:latin typeface="Century Gothic" pitchFamily="34" charset="0"/>
              </a:rPr>
              <a:t>MEDZ, </a:t>
            </a:r>
            <a:r>
              <a:rPr lang="fr-FR" sz="1400" b="1" dirty="0">
                <a:latin typeface="Century Gothic" pitchFamily="34" charset="0"/>
              </a:rPr>
              <a:t>filiale de la holding CDG Développement</a:t>
            </a:r>
            <a:r>
              <a:rPr lang="fr-FR" sz="1400" dirty="0">
                <a:latin typeface="Century Gothic" pitchFamily="34" charset="0"/>
              </a:rPr>
              <a:t>, est </a:t>
            </a:r>
            <a:r>
              <a:rPr lang="fr-FR" sz="1400" b="1" dirty="0" smtClean="0">
                <a:latin typeface="Century Gothic" pitchFamily="34" charset="0"/>
              </a:rPr>
              <a:t>créée </a:t>
            </a:r>
            <a:r>
              <a:rPr lang="fr-FR" sz="1400" b="1" dirty="0">
                <a:latin typeface="Century Gothic" pitchFamily="34" charset="0"/>
              </a:rPr>
              <a:t>en 2002 </a:t>
            </a:r>
            <a:r>
              <a:rPr lang="fr-FR" sz="1400" dirty="0">
                <a:latin typeface="Century Gothic" pitchFamily="34" charset="0"/>
              </a:rPr>
              <a:t>par le groupe CDG sous le nom de Maroc Hôtels et Villages (MHV) pour accompagner la « Vision 2010 » du </a:t>
            </a:r>
            <a:r>
              <a:rPr lang="fr-FR" sz="1400" b="1" dirty="0">
                <a:latin typeface="Century Gothic" pitchFamily="34" charset="0"/>
              </a:rPr>
              <a:t>secteur touristique. </a:t>
            </a:r>
            <a:r>
              <a:rPr lang="fr-FR" sz="1400" dirty="0">
                <a:latin typeface="Century Gothic" pitchFamily="34" charset="0"/>
              </a:rPr>
              <a:t/>
            </a:r>
            <a:br>
              <a:rPr lang="fr-FR" sz="1400" dirty="0">
                <a:latin typeface="Century Gothic" pitchFamily="34" charset="0"/>
              </a:rPr>
            </a:br>
            <a:r>
              <a:rPr lang="fr-FR" sz="1400" dirty="0">
                <a:latin typeface="Century Gothic" pitchFamily="34" charset="0"/>
              </a:rPr>
              <a:t/>
            </a:r>
            <a:br>
              <a:rPr lang="fr-FR" sz="1400" dirty="0">
                <a:latin typeface="Century Gothic" pitchFamily="34" charset="0"/>
              </a:rPr>
            </a:br>
            <a:r>
              <a:rPr lang="fr-FR" sz="1400" dirty="0">
                <a:latin typeface="Century Gothic" pitchFamily="34" charset="0"/>
              </a:rPr>
              <a:t>En </a:t>
            </a:r>
            <a:r>
              <a:rPr lang="fr-FR" sz="1400" b="1" dirty="0">
                <a:latin typeface="Century Gothic" pitchFamily="34" charset="0"/>
              </a:rPr>
              <a:t>2005</a:t>
            </a:r>
            <a:r>
              <a:rPr lang="fr-FR" sz="1400" dirty="0">
                <a:latin typeface="Century Gothic" pitchFamily="34" charset="0"/>
              </a:rPr>
              <a:t>, MEDZ saisit l’opportunité d’un Maroc en mouvement pour </a:t>
            </a:r>
            <a:r>
              <a:rPr lang="fr-FR" sz="1400" b="1" dirty="0">
                <a:latin typeface="Century Gothic" pitchFamily="34" charset="0"/>
              </a:rPr>
              <a:t>élargir son périmètre </a:t>
            </a:r>
            <a:r>
              <a:rPr lang="fr-FR" sz="1400" dirty="0">
                <a:latin typeface="Century Gothic" pitchFamily="34" charset="0"/>
              </a:rPr>
              <a:t>d’intervention aux </a:t>
            </a:r>
            <a:r>
              <a:rPr lang="fr-FR" sz="1400" b="1" dirty="0">
                <a:latin typeface="Century Gothic" pitchFamily="34" charset="0"/>
              </a:rPr>
              <a:t>zones d’activités économiques </a:t>
            </a:r>
            <a:r>
              <a:rPr lang="fr-FR" sz="1400" dirty="0">
                <a:latin typeface="Century Gothic" pitchFamily="34" charset="0"/>
              </a:rPr>
              <a:t>et </a:t>
            </a:r>
            <a:r>
              <a:rPr lang="fr-FR" sz="1400" dirty="0" smtClean="0">
                <a:latin typeface="Century Gothic" pitchFamily="34" charset="0"/>
              </a:rPr>
              <a:t>aux </a:t>
            </a:r>
            <a:r>
              <a:rPr lang="fr-FR" sz="1400" dirty="0">
                <a:latin typeface="Century Gothic" pitchFamily="34" charset="0"/>
              </a:rPr>
              <a:t>solutions globales d’aménagement territorial</a:t>
            </a:r>
            <a:r>
              <a:rPr lang="fr-FR" sz="1400" dirty="0" smtClean="0">
                <a:latin typeface="Century Gothic" pitchFamily="34" charset="0"/>
              </a:rPr>
              <a:t>.</a:t>
            </a:r>
            <a:endParaRPr lang="fr-FR" sz="1400" dirty="0" smtClean="0">
              <a:latin typeface="Century Gothic" pitchFamily="34" charset="0"/>
            </a:endParaRPr>
          </a:p>
          <a:p>
            <a:pPr algn="l"/>
            <a:r>
              <a:rPr lang="fr-FR" sz="1400" dirty="0">
                <a:latin typeface="Century Gothic" pitchFamily="34" charset="0"/>
              </a:rPr>
              <a:t/>
            </a:r>
            <a:br>
              <a:rPr lang="fr-FR" sz="1400" dirty="0">
                <a:latin typeface="Century Gothic" pitchFamily="34" charset="0"/>
              </a:rPr>
            </a:br>
            <a:r>
              <a:rPr lang="fr-FR" sz="1400" dirty="0" smtClean="0">
                <a:latin typeface="Century Gothic" pitchFamily="34" charset="0"/>
              </a:rPr>
              <a:t>Sa </a:t>
            </a:r>
            <a:r>
              <a:rPr lang="fr-FR" sz="1400" dirty="0">
                <a:latin typeface="Century Gothic" pitchFamily="34" charset="0"/>
              </a:rPr>
              <a:t>mission devient alors la </a:t>
            </a:r>
            <a:r>
              <a:rPr lang="fr-FR" sz="1400" b="1" dirty="0">
                <a:latin typeface="Century Gothic" pitchFamily="34" charset="0"/>
              </a:rPr>
              <a:t>conception, l’incubation, l’aménagement, le développement et la gestion </a:t>
            </a:r>
            <a:r>
              <a:rPr lang="fr-FR" sz="1400" dirty="0">
                <a:latin typeface="Century Gothic" pitchFamily="34" charset="0"/>
              </a:rPr>
              <a:t>de zones </a:t>
            </a:r>
            <a:r>
              <a:rPr lang="fr-FR" sz="1400" b="1" dirty="0">
                <a:latin typeface="Century Gothic" pitchFamily="34" charset="0"/>
              </a:rPr>
              <a:t>touristiques</a:t>
            </a:r>
            <a:r>
              <a:rPr lang="fr-FR" sz="1400" dirty="0">
                <a:latin typeface="Century Gothic" pitchFamily="34" charset="0"/>
              </a:rPr>
              <a:t>, </a:t>
            </a:r>
            <a:r>
              <a:rPr lang="fr-FR" sz="1400" b="1" dirty="0">
                <a:latin typeface="Century Gothic" pitchFamily="34" charset="0"/>
              </a:rPr>
              <a:t>industrielles</a:t>
            </a:r>
            <a:r>
              <a:rPr lang="fr-FR" sz="1400" dirty="0">
                <a:latin typeface="Century Gothic" pitchFamily="34" charset="0"/>
              </a:rPr>
              <a:t>, </a:t>
            </a:r>
            <a:r>
              <a:rPr lang="fr-FR" sz="1400" b="1" dirty="0">
                <a:latin typeface="Century Gothic" pitchFamily="34" charset="0"/>
              </a:rPr>
              <a:t>technologiques et </a:t>
            </a:r>
            <a:r>
              <a:rPr lang="fr-FR" sz="1400" b="1" dirty="0" smtClean="0">
                <a:latin typeface="Century Gothic" pitchFamily="34" charset="0"/>
              </a:rPr>
              <a:t>Offshoring</a:t>
            </a:r>
            <a:r>
              <a:rPr lang="fr-FR" sz="1400" dirty="0" smtClean="0">
                <a:latin typeface="Century Gothic" pitchFamily="34" charset="0"/>
              </a:rPr>
              <a:t>. </a:t>
            </a:r>
            <a:r>
              <a:rPr lang="fr-FR" sz="1400" dirty="0">
                <a:latin typeface="Century Gothic" pitchFamily="34" charset="0"/>
              </a:rPr>
              <a:t/>
            </a:r>
            <a:br>
              <a:rPr lang="fr-FR" sz="1400" dirty="0">
                <a:latin typeface="Century Gothic" pitchFamily="34" charset="0"/>
              </a:rPr>
            </a:br>
            <a:r>
              <a:rPr lang="fr-FR" sz="1400" dirty="0">
                <a:latin typeface="Century Gothic" pitchFamily="34" charset="0"/>
              </a:rPr>
              <a:t/>
            </a:r>
            <a:br>
              <a:rPr lang="fr-FR" sz="1400" dirty="0">
                <a:latin typeface="Century Gothic" pitchFamily="34" charset="0"/>
              </a:rPr>
            </a:br>
            <a:r>
              <a:rPr lang="fr-FR" sz="1400" dirty="0">
                <a:latin typeface="Century Gothic" pitchFamily="34" charset="0"/>
              </a:rPr>
              <a:t>Ainsi, MEDZ devient le </a:t>
            </a:r>
            <a:r>
              <a:rPr lang="fr-FR" sz="1400" b="1" dirty="0">
                <a:latin typeface="Century Gothic" pitchFamily="34" charset="0"/>
              </a:rPr>
              <a:t>partenaire privilégié des pouvoirs publics </a:t>
            </a:r>
            <a:r>
              <a:rPr lang="fr-FR" sz="1400" dirty="0">
                <a:latin typeface="Century Gothic" pitchFamily="34" charset="0"/>
              </a:rPr>
              <a:t>dans la mise en œuvre, à travers les régions du royaume, </a:t>
            </a:r>
            <a:r>
              <a:rPr lang="fr-FR" sz="1400" dirty="0" smtClean="0">
                <a:latin typeface="Century Gothic" pitchFamily="34" charset="0"/>
              </a:rPr>
              <a:t>des</a:t>
            </a:r>
            <a:r>
              <a:rPr lang="fr-FR" sz="1400" b="1" dirty="0" smtClean="0">
                <a:latin typeface="Century Gothic" pitchFamily="34" charset="0"/>
              </a:rPr>
              <a:t> différentes politiques sectorielles </a:t>
            </a:r>
            <a:r>
              <a:rPr lang="fr-FR" sz="1400" b="1" dirty="0" smtClean="0">
                <a:latin typeface="Century Gothic" pitchFamily="34" charset="0"/>
              </a:rPr>
              <a:t> :  </a:t>
            </a:r>
            <a:r>
              <a:rPr lang="fr-FR" sz="1400" dirty="0" smtClean="0">
                <a:latin typeface="Century Gothic" pitchFamily="34" charset="0"/>
              </a:rPr>
              <a:t>Emergence, Maroc vert Logistique, </a:t>
            </a:r>
            <a:r>
              <a:rPr lang="fr-FR" sz="1400" dirty="0" err="1" smtClean="0">
                <a:latin typeface="Century Gothic" pitchFamily="34" charset="0"/>
              </a:rPr>
              <a:t>Rhawaj</a:t>
            </a:r>
            <a:r>
              <a:rPr lang="fr-FR" sz="1400" dirty="0" smtClean="0">
                <a:latin typeface="Century Gothic" pitchFamily="34" charset="0"/>
              </a:rPr>
              <a:t>, Energies renouvelables</a:t>
            </a:r>
            <a:endParaRPr lang="fr-FR" sz="1400" dirty="0" smtClean="0">
              <a:latin typeface="Century Gothic" pitchFamily="34" charset="0"/>
            </a:endParaRPr>
          </a:p>
          <a:p>
            <a:pPr algn="l"/>
            <a:r>
              <a:rPr lang="fr-FR" sz="1400" dirty="0">
                <a:latin typeface="Century Gothic" pitchFamily="34" charset="0"/>
              </a:rPr>
              <a:t/>
            </a:r>
            <a:br>
              <a:rPr lang="fr-FR" sz="1400" dirty="0">
                <a:latin typeface="Century Gothic" pitchFamily="34" charset="0"/>
              </a:rPr>
            </a:br>
            <a:r>
              <a:rPr lang="fr-FR" sz="1400" dirty="0" smtClean="0">
                <a:latin typeface="Century Gothic" pitchFamily="34" charset="0"/>
              </a:rPr>
              <a:t>MEDZ </a:t>
            </a:r>
            <a:r>
              <a:rPr lang="fr-FR" sz="1400" dirty="0">
                <a:latin typeface="Century Gothic" pitchFamily="34" charset="0"/>
              </a:rPr>
              <a:t>devient en </a:t>
            </a:r>
            <a:r>
              <a:rPr lang="fr-FR" sz="1400" dirty="0" smtClean="0">
                <a:latin typeface="Century Gothic" pitchFamily="34" charset="0"/>
              </a:rPr>
              <a:t>2010 </a:t>
            </a:r>
            <a:r>
              <a:rPr lang="fr-FR" sz="1400" dirty="0">
                <a:latin typeface="Century Gothic" pitchFamily="34" charset="0"/>
              </a:rPr>
              <a:t>la </a:t>
            </a:r>
            <a:r>
              <a:rPr lang="fr-FR" sz="1400" b="1" dirty="0">
                <a:latin typeface="Century Gothic" pitchFamily="34" charset="0"/>
              </a:rPr>
              <a:t>locomotive du pôle « </a:t>
            </a:r>
            <a:r>
              <a:rPr lang="fr-FR" sz="1400" b="1" dirty="0" smtClean="0">
                <a:latin typeface="Century Gothic" pitchFamily="34" charset="0"/>
              </a:rPr>
              <a:t>Infrastructures </a:t>
            </a:r>
            <a:r>
              <a:rPr lang="fr-FR" sz="1400" dirty="0">
                <a:latin typeface="Century Gothic" pitchFamily="34" charset="0"/>
              </a:rPr>
              <a:t>» de CDG </a:t>
            </a:r>
            <a:r>
              <a:rPr lang="fr-FR" sz="1400" dirty="0" smtClean="0">
                <a:latin typeface="Century Gothic" pitchFamily="34" charset="0"/>
              </a:rPr>
              <a:t>Développement.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57875" y="1500174"/>
            <a:ext cx="3286125" cy="307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latin typeface="Century Gothic" pitchFamily="34" charset="0"/>
              </a:rPr>
              <a:t>Missions de MEDZ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86250" y="1142984"/>
            <a:ext cx="4857750" cy="307975"/>
          </a:xfrm>
          <a:prstGeom prst="rect">
            <a:avLst/>
          </a:prstGeom>
          <a:solidFill>
            <a:srgbClr val="A5002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  <a:latin typeface="Century Gothic" pitchFamily="34" charset="0"/>
              </a:rPr>
              <a:t>Evolution de MEDZ et son périmètre d’intervention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4831" y="116632"/>
            <a:ext cx="4582919" cy="52322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1">
            <a:normAutofit fontScale="97500"/>
          </a:bodyPr>
          <a:lstStyle>
            <a:lvl1pPr algn="l" defTabSz="914400" eaLnBrk="1" latinLnBrk="0" hangingPunct="1">
              <a:buNone/>
              <a:defRPr lang="fr-FR" sz="2800" b="1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fr-FR" dirty="0"/>
              <a:t>Présentation de MEDZ</a:t>
            </a:r>
          </a:p>
        </p:txBody>
      </p:sp>
    </p:spTree>
    <p:extLst>
      <p:ext uri="{BB962C8B-B14F-4D97-AF65-F5344CB8AC3E}">
        <p14:creationId xmlns="" xmlns:p14="http://schemas.microsoft.com/office/powerpoint/2010/main" val="9056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6" descr="Ver-FR-de-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4656" y="2328400"/>
            <a:ext cx="1512632" cy="5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288843" y="1645238"/>
            <a:ext cx="221457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 algn="ctr">
              <a:tabLst>
                <a:tab pos="5759450" algn="l"/>
              </a:tabLst>
            </a:pPr>
            <a:r>
              <a:rPr lang="fr-FR" sz="1200" b="1" dirty="0" smtClean="0">
                <a:latin typeface="Calibri" pitchFamily="34" charset="0"/>
                <a:cs typeface="Times New Roman" pitchFamily="18" charset="0"/>
              </a:rPr>
              <a:t>Ministères de l’Industrie, </a:t>
            </a:r>
          </a:p>
          <a:p>
            <a:pPr algn="ctr">
              <a:tabLst>
                <a:tab pos="5759450" algn="l"/>
              </a:tabLst>
            </a:pPr>
            <a:r>
              <a:rPr lang="fr-FR" sz="1200" b="1" dirty="0" smtClean="0">
                <a:latin typeface="Calibri" pitchFamily="34" charset="0"/>
                <a:cs typeface="Times New Roman" pitchFamily="18" charset="0"/>
              </a:rPr>
              <a:t>de l’Energie, des Finances, de la formation</a:t>
            </a:r>
            <a:endParaRPr lang="fr-FR" sz="12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72199" y="5072074"/>
            <a:ext cx="221457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 algn="ctr">
              <a:tabLst>
                <a:tab pos="5759450" algn="l"/>
              </a:tabLst>
            </a:pPr>
            <a:r>
              <a:rPr lang="fr-FR" sz="1200" b="1" dirty="0" smtClean="0">
                <a:latin typeface="Calibri" pitchFamily="34" charset="0"/>
                <a:cs typeface="Times New Roman" pitchFamily="18" charset="0"/>
              </a:rPr>
              <a:t>Chambres professionnelles, </a:t>
            </a:r>
          </a:p>
          <a:p>
            <a:pPr algn="ctr">
              <a:tabLst>
                <a:tab pos="5759450" algn="l"/>
              </a:tabLst>
            </a:pPr>
            <a:r>
              <a:rPr lang="fr-FR" sz="1200" b="1" dirty="0" smtClean="0">
                <a:latin typeface="Calibri" pitchFamily="34" charset="0"/>
                <a:cs typeface="Times New Roman" pitchFamily="18" charset="0"/>
              </a:rPr>
              <a:t>Offices &amp; agences sectoriels</a:t>
            </a:r>
            <a:endParaRPr lang="fr-FR" sz="1200" b="1" dirty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73" name="Groupe 72"/>
          <p:cNvGrpSpPr/>
          <p:nvPr/>
        </p:nvGrpSpPr>
        <p:grpSpPr>
          <a:xfrm>
            <a:off x="2643174" y="2285992"/>
            <a:ext cx="3667135" cy="3357586"/>
            <a:chOff x="2333625" y="1727200"/>
            <a:chExt cx="4575175" cy="4273568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gray">
            <a:xfrm>
              <a:off x="2555875" y="2038368"/>
              <a:ext cx="4038600" cy="3962400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581400" y="3124200"/>
              <a:ext cx="2057400" cy="2133600"/>
              <a:chOff x="2016" y="1920"/>
              <a:chExt cx="1680" cy="1680"/>
            </a:xfr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</a:gradFill>
          </p:grpSpPr>
          <p:sp>
            <p:nvSpPr>
              <p:cNvPr id="7" name="Oval 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latin typeface="Century Gothic" pitchFamily="34" charset="0"/>
                </a:endParaRPr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Century Gothic" pitchFamily="34" charset="0"/>
                </a:endParaRPr>
              </a:p>
            </p:txBody>
          </p: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4191000" y="1727200"/>
              <a:ext cx="685800" cy="658813"/>
              <a:chOff x="2640" y="1088"/>
              <a:chExt cx="432" cy="415"/>
            </a:xfr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</p:grpSpPr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  <a:grpFill/>
            </p:grpSpPr>
            <p:sp>
              <p:nvSpPr>
                <p:cNvPr id="12" name="Oval 1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" name="Freeform 1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gray">
              <a:xfrm>
                <a:off x="2807" y="1152"/>
                <a:ext cx="116" cy="28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3549650" y="5065713"/>
              <a:ext cx="319088" cy="279400"/>
              <a:chOff x="2236" y="3191"/>
              <a:chExt cx="201" cy="176"/>
            </a:xfr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</p:grpSpPr>
          <p:sp>
            <p:nvSpPr>
              <p:cNvPr id="15" name="Oval 16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" name="Oval 17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2824163" y="5229225"/>
              <a:ext cx="685800" cy="685800"/>
              <a:chOff x="1824" y="3357"/>
              <a:chExt cx="432" cy="432"/>
            </a:xfr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</p:grpSpPr>
          <p:grpSp>
            <p:nvGrpSpPr>
              <p:cNvPr id="18" name="Group 19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  <a:grpFill/>
            </p:grpSpPr>
            <p:sp>
              <p:nvSpPr>
                <p:cNvPr id="20" name="Oval 2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" name="Freeform 2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9" name="Text Box 22"/>
              <p:cNvSpPr txBox="1">
                <a:spLocks noChangeArrowheads="1"/>
              </p:cNvSpPr>
              <p:nvPr/>
            </p:nvSpPr>
            <p:spPr bwMode="gray">
              <a:xfrm>
                <a:off x="1976" y="3438"/>
                <a:ext cx="116" cy="28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6227763" y="3124200"/>
              <a:ext cx="681037" cy="693738"/>
              <a:chOff x="3938" y="1968"/>
              <a:chExt cx="430" cy="437"/>
            </a:xfr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</p:grpSpPr>
          <p:grpSp>
            <p:nvGrpSpPr>
              <p:cNvPr id="23" name="Group 24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  <a:grpFill/>
            </p:grpSpPr>
            <p:sp>
              <p:nvSpPr>
                <p:cNvPr id="25" name="Oval 25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4" name="Text Box 27"/>
              <p:cNvSpPr txBox="1">
                <a:spLocks noChangeArrowheads="1"/>
              </p:cNvSpPr>
              <p:nvPr/>
            </p:nvSpPr>
            <p:spPr bwMode="gray">
              <a:xfrm>
                <a:off x="4089" y="2028"/>
                <a:ext cx="117" cy="28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27" name="Group 28"/>
            <p:cNvGrpSpPr>
              <a:grpSpLocks/>
            </p:cNvGrpSpPr>
            <p:nvPr/>
          </p:nvGrpSpPr>
          <p:grpSpPr bwMode="auto">
            <a:xfrm>
              <a:off x="5638800" y="5300663"/>
              <a:ext cx="654050" cy="622300"/>
              <a:chOff x="3552" y="3339"/>
              <a:chExt cx="412" cy="392"/>
            </a:xfr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</p:grpSpPr>
          <p:grpSp>
            <p:nvGrpSpPr>
              <p:cNvPr id="28" name="Group 29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  <a:grpFill/>
            </p:grpSpPr>
            <p:sp>
              <p:nvSpPr>
                <p:cNvPr id="30" name="Oval 3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9" name="Text Box 32"/>
              <p:cNvSpPr txBox="1">
                <a:spLocks noChangeArrowheads="1"/>
              </p:cNvSpPr>
              <p:nvPr/>
            </p:nvSpPr>
            <p:spPr bwMode="gray">
              <a:xfrm>
                <a:off x="3720" y="3360"/>
                <a:ext cx="116" cy="28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32" name="Group 33"/>
            <p:cNvGrpSpPr>
              <a:grpSpLocks/>
            </p:cNvGrpSpPr>
            <p:nvPr/>
          </p:nvGrpSpPr>
          <p:grpSpPr bwMode="auto">
            <a:xfrm>
              <a:off x="2333625" y="3124200"/>
              <a:ext cx="685800" cy="685800"/>
              <a:chOff x="1488" y="1968"/>
              <a:chExt cx="432" cy="432"/>
            </a:xfr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</p:grpSpPr>
          <p:grpSp>
            <p:nvGrpSpPr>
              <p:cNvPr id="33" name="Group 34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  <a:grpFill/>
            </p:grpSpPr>
            <p:sp>
              <p:nvSpPr>
                <p:cNvPr id="35" name="Oval 35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4" name="Text Box 37"/>
              <p:cNvSpPr txBox="1">
                <a:spLocks noChangeArrowheads="1"/>
              </p:cNvSpPr>
              <p:nvPr/>
            </p:nvSpPr>
            <p:spPr bwMode="gray">
              <a:xfrm>
                <a:off x="1654" y="2016"/>
                <a:ext cx="116" cy="28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37" name="Oval 38"/>
            <p:cNvSpPr>
              <a:spLocks noChangeArrowheads="1"/>
            </p:cNvSpPr>
            <p:nvPr/>
          </p:nvSpPr>
          <p:spPr bwMode="gray">
            <a:xfrm rot="18227093">
              <a:off x="5566569" y="5177631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gray">
            <a:xfrm rot="18227093">
              <a:off x="5414169" y="5025231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9966FF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9" name="Group 40"/>
            <p:cNvGrpSpPr>
              <a:grpSpLocks/>
            </p:cNvGrpSpPr>
            <p:nvPr/>
          </p:nvGrpSpPr>
          <p:grpSpPr bwMode="auto">
            <a:xfrm>
              <a:off x="3124200" y="3581400"/>
              <a:ext cx="366713" cy="206375"/>
              <a:chOff x="2016" y="2304"/>
              <a:chExt cx="231" cy="130"/>
            </a:xfr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</p:grpSpPr>
          <p:sp>
            <p:nvSpPr>
              <p:cNvPr id="40" name="Oval 41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" name="Oval 42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2" name="Group 43"/>
            <p:cNvGrpSpPr>
              <a:grpSpLocks/>
            </p:cNvGrpSpPr>
            <p:nvPr/>
          </p:nvGrpSpPr>
          <p:grpSpPr bwMode="auto">
            <a:xfrm>
              <a:off x="4495800" y="2559050"/>
              <a:ext cx="138113" cy="412750"/>
              <a:chOff x="2832" y="1612"/>
              <a:chExt cx="87" cy="260"/>
            </a:xfr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</p:grpSpPr>
          <p:sp>
            <p:nvSpPr>
              <p:cNvPr id="43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Oval 45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45" name="Oval 46"/>
            <p:cNvSpPr>
              <a:spLocks noChangeArrowheads="1"/>
            </p:cNvSpPr>
            <p:nvPr/>
          </p:nvSpPr>
          <p:spPr bwMode="gray">
            <a:xfrm rot="18227093">
              <a:off x="5966619" y="3606006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Oval 47"/>
            <p:cNvSpPr>
              <a:spLocks noChangeArrowheads="1"/>
            </p:cNvSpPr>
            <p:nvPr/>
          </p:nvSpPr>
          <p:spPr bwMode="gray">
            <a:xfrm rot="18227093">
              <a:off x="5718969" y="3729831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47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714488"/>
            <a:ext cx="1357322" cy="5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50"/>
          <p:cNvSpPr>
            <a:spLocks noChangeArrowheads="1"/>
          </p:cNvSpPr>
          <p:nvPr/>
        </p:nvSpPr>
        <p:spPr bwMode="auto">
          <a:xfrm>
            <a:off x="785786" y="5021531"/>
            <a:ext cx="20002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 algn="ctr">
              <a:tabLst>
                <a:tab pos="5759450" algn="l"/>
              </a:tabLst>
            </a:pPr>
            <a:r>
              <a:rPr lang="fr-FR" sz="1200" b="1" dirty="0" smtClean="0">
                <a:latin typeface="Calibri" pitchFamily="34" charset="0"/>
                <a:cs typeface="Times New Roman" pitchFamily="18" charset="0"/>
              </a:rPr>
              <a:t>Agences de développement</a:t>
            </a: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571472" y="1714488"/>
            <a:ext cx="19287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dirty="0" smtClean="0">
                <a:latin typeface="Calibri" pitchFamily="34" charset="0"/>
                <a:cs typeface="Times New Roman" pitchFamily="18" charset="0"/>
              </a:rPr>
              <a:t>Autorités  Locales &amp; Collectivités Territoriales</a:t>
            </a:r>
            <a:endParaRPr lang="fr-FR" sz="12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0" name="Picture 19" descr="LogoOrient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2304" y="5369094"/>
            <a:ext cx="675922" cy="54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 4" descr="Logo de la CCIS d'Ouj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643578"/>
            <a:ext cx="1357322" cy="39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2" descr="Emblème PO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0116" y="2276872"/>
            <a:ext cx="571504" cy="87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1107240" y="3143248"/>
            <a:ext cx="8572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000" dirty="0"/>
              <a:t>Wilaya de la Région de l’Oriental</a:t>
            </a:r>
          </a:p>
        </p:txBody>
      </p:sp>
      <p:pic>
        <p:nvPicPr>
          <p:cNvPr id="1026" name="Picture 2" descr="Ministère Energi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73913"/>
            <a:ext cx="1431555" cy="56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 descr="C:\Users\sabbari\Desktop\logo-dec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5" y="5307787"/>
            <a:ext cx="1017125" cy="6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42" y="5600374"/>
            <a:ext cx="1521583" cy="48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52" y="3773404"/>
            <a:ext cx="2018064" cy="50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MEF (français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25" y="2348880"/>
            <a:ext cx="1157967" cy="56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56" descr="logo.onda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19" y="6086213"/>
            <a:ext cx="905867" cy="53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-31066" y="0"/>
            <a:ext cx="5035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Autre exemple de projet PPP : Technopôle d’Oujda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9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1" name="Rectangle 8"/>
          <p:cNvSpPr>
            <a:spLocks noChangeArrowheads="1"/>
          </p:cNvSpPr>
          <p:nvPr/>
        </p:nvSpPr>
        <p:spPr bwMode="auto">
          <a:xfrm>
            <a:off x="250825" y="188640"/>
            <a:ext cx="3249605" cy="40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TECHNOPOLE D’OUJDA</a:t>
            </a:r>
            <a:endParaRPr lang="fr-FR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09538" y="836712"/>
            <a:ext cx="4246438" cy="5521246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cs typeface="Arial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424363" y="836712"/>
            <a:ext cx="4681537" cy="5544616"/>
          </a:xfrm>
          <a:prstGeom prst="rect">
            <a:avLst/>
          </a:prstGeom>
          <a:solidFill>
            <a:schemeClr val="bg1">
              <a:alpha val="10000"/>
            </a:schemeClr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cs typeface="Arial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429125" y="849736"/>
            <a:ext cx="4679950" cy="6467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990000"/>
                </a:solidFill>
                <a:latin typeface="Century Gothic" pitchFamily="34" charset="0"/>
                <a:cs typeface="Arial" charset="0"/>
              </a:rPr>
              <a:t>POSITIONNEMENT</a:t>
            </a:r>
            <a:br>
              <a:rPr lang="fr-FR" sz="1600" b="1" dirty="0" smtClean="0">
                <a:solidFill>
                  <a:srgbClr val="990000"/>
                </a:solidFill>
                <a:latin typeface="Century Gothic" pitchFamily="34" charset="0"/>
                <a:cs typeface="Arial" charset="0"/>
              </a:rPr>
            </a:b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Projet intégré : Industrie, Commerce, Service et Formation</a:t>
            </a:r>
          </a:p>
          <a:p>
            <a:pPr>
              <a:buFont typeface="Wingdings" pitchFamily="2" charset="2"/>
              <a:buNone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et R &amp; D</a:t>
            </a:r>
          </a:p>
          <a:p>
            <a:pPr>
              <a:buFont typeface="Wingdings" pitchFamily="2" charset="2"/>
              <a:buNone/>
            </a:pP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Cleantech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 : Composante phare axée sur 3 filières cibles:</a:t>
            </a:r>
          </a:p>
          <a:p>
            <a:pPr>
              <a:buFont typeface="Wingdings" pitchFamily="2" charset="2"/>
              <a:buNone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Solaire, Eolien et Efficacité Energétique</a:t>
            </a:r>
          </a:p>
          <a:p>
            <a:pPr>
              <a:buFont typeface="Wingdings" pitchFamily="2" charset="2"/>
              <a:buNone/>
            </a:pPr>
            <a:endParaRPr lang="fr-FR" sz="1600" b="1" dirty="0" smtClean="0">
              <a:solidFill>
                <a:srgbClr val="C1BF7D"/>
              </a:solidFill>
              <a:latin typeface="Century Gothic" pitchFamily="34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990000"/>
                </a:solidFill>
                <a:latin typeface="Century Gothic" pitchFamily="34" charset="0"/>
                <a:cs typeface="Arial" charset="0"/>
              </a:rPr>
              <a:t>PARTENAIRE POTENTIEL: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ONDA </a:t>
            </a:r>
          </a:p>
          <a:p>
            <a:pPr>
              <a:buFont typeface="Wingdings" pitchFamily="2" charset="2"/>
              <a:buNone/>
            </a:pPr>
            <a:endParaRPr lang="fr-FR" sz="1600" b="1" dirty="0" smtClean="0">
              <a:solidFill>
                <a:srgbClr val="C1BF7D"/>
              </a:solidFill>
              <a:latin typeface="Century Gothic" pitchFamily="34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990000"/>
                </a:solidFill>
                <a:latin typeface="Century Gothic" pitchFamily="34" charset="0"/>
                <a:cs typeface="Arial" charset="0"/>
              </a:rPr>
              <a:t>SURFACE TERRAIN: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107 HA  ( 1</a:t>
            </a:r>
            <a:r>
              <a:rPr lang="fr-FR" sz="1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ère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 ranche)</a:t>
            </a:r>
          </a:p>
          <a:p>
            <a:pPr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C1BF7D"/>
                </a:solidFill>
                <a:latin typeface="Century Gothic" pitchFamily="34" charset="0"/>
                <a:cs typeface="Arial" charset="0"/>
              </a:rPr>
              <a:t/>
            </a:r>
            <a:br>
              <a:rPr lang="fr-FR" sz="1600" b="1" dirty="0" smtClean="0">
                <a:solidFill>
                  <a:srgbClr val="C1BF7D"/>
                </a:solidFill>
                <a:latin typeface="Century Gothic" pitchFamily="34" charset="0"/>
                <a:cs typeface="Arial" charset="0"/>
              </a:rPr>
            </a:br>
            <a:r>
              <a:rPr lang="fr-FR" sz="1600" b="1" dirty="0" smtClean="0">
                <a:solidFill>
                  <a:srgbClr val="990000"/>
                </a:solidFill>
                <a:latin typeface="Century Gothic" pitchFamily="34" charset="0"/>
                <a:cs typeface="Arial" charset="0"/>
              </a:rPr>
              <a:t>INVESTISSEMENT :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400 MDH</a:t>
            </a:r>
          </a:p>
          <a:p>
            <a:pPr>
              <a:buFont typeface="Wingdings" pitchFamily="2" charset="2"/>
              <a:buNone/>
            </a:pPr>
            <a:endParaRPr lang="fr-FR" sz="1600" b="1" dirty="0" smtClean="0">
              <a:solidFill>
                <a:srgbClr val="0099CC"/>
              </a:solidFill>
              <a:latin typeface="Century Gothic" pitchFamily="34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990000"/>
                </a:solidFill>
                <a:latin typeface="Century Gothic" pitchFamily="34" charset="0"/>
                <a:cs typeface="Arial" charset="0"/>
              </a:rPr>
              <a:t>ETAT D’AVANCEMENT </a:t>
            </a:r>
            <a:r>
              <a:rPr lang="fr-FR" sz="1600" b="1" dirty="0" smtClean="0">
                <a:solidFill>
                  <a:srgbClr val="0099CC"/>
                </a:solidFill>
                <a:latin typeface="Century Gothic" pitchFamily="34" charset="0"/>
                <a:cs typeface="Arial" charset="0"/>
              </a:rPr>
              <a:t/>
            </a:r>
            <a:br>
              <a:rPr lang="fr-FR" sz="1600" b="1" dirty="0" smtClean="0">
                <a:solidFill>
                  <a:srgbClr val="0099CC"/>
                </a:solidFill>
                <a:latin typeface="Century Gothic" pitchFamily="34" charset="0"/>
                <a:cs typeface="Arial" charset="0"/>
              </a:rPr>
            </a:b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1ère tranche achevée</a:t>
            </a:r>
          </a:p>
          <a:p>
            <a:pPr>
              <a:buFont typeface="Wingdings" pitchFamily="2" charset="2"/>
              <a:buNone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rPr>
              <a:t>Commercialisation en cours </a:t>
            </a:r>
          </a:p>
          <a:p>
            <a:pPr algn="just"/>
            <a:endParaRPr lang="fr-FR" sz="1600" b="1" dirty="0" smtClean="0">
              <a:solidFill>
                <a:srgbClr val="800000"/>
              </a:solidFill>
              <a:latin typeface="Century Gothic" pitchFamily="34" charset="0"/>
              <a:cs typeface="Arial" charset="0"/>
            </a:endParaRPr>
          </a:p>
          <a:p>
            <a:pPr algn="just"/>
            <a:r>
              <a:rPr lang="fr-FR" sz="1600" b="1" dirty="0" smtClean="0">
                <a:solidFill>
                  <a:srgbClr val="800000"/>
                </a:solidFill>
                <a:latin typeface="Century Gothic" pitchFamily="34" charset="0"/>
                <a:cs typeface="Arial" charset="0"/>
              </a:rPr>
              <a:t>INVESTISSEMENT INDUIT: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charset="0"/>
              </a:rPr>
              <a:t>5 Milliards de DH</a:t>
            </a:r>
          </a:p>
          <a:p>
            <a:pPr algn="just"/>
            <a:endParaRPr lang="fr-FR" sz="1600" b="1" dirty="0" smtClean="0">
              <a:solidFill>
                <a:srgbClr val="800000"/>
              </a:solidFill>
              <a:latin typeface="Century Gothic" pitchFamily="34" charset="0"/>
              <a:cs typeface="Arial" charset="0"/>
            </a:endParaRPr>
          </a:p>
          <a:p>
            <a:pPr algn="just"/>
            <a:endParaRPr lang="fr-FR" sz="1600" b="1" dirty="0" smtClean="0">
              <a:solidFill>
                <a:srgbClr val="800000"/>
              </a:solidFill>
              <a:latin typeface="Century Gothic" pitchFamily="34" charset="0"/>
              <a:cs typeface="Arial" charset="0"/>
            </a:endParaRPr>
          </a:p>
          <a:p>
            <a:pPr algn="just"/>
            <a:r>
              <a:rPr lang="fr-FR" sz="1600" b="1" dirty="0" smtClean="0">
                <a:solidFill>
                  <a:srgbClr val="800000"/>
                </a:solidFill>
                <a:latin typeface="Century Gothic" pitchFamily="34" charset="0"/>
                <a:cs typeface="Arial" charset="0"/>
              </a:rPr>
              <a:t>EMPLOIS :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cs typeface="Arial" charset="0"/>
              </a:rPr>
              <a:t>15 000 emplois directs</a:t>
            </a:r>
          </a:p>
          <a:p>
            <a:pPr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0099CC"/>
                </a:solidFill>
                <a:latin typeface="Century Gothic" pitchFamily="34" charset="0"/>
                <a:cs typeface="Arial" charset="0"/>
              </a:rPr>
              <a:t/>
            </a:r>
            <a:br>
              <a:rPr lang="fr-FR" sz="1600" b="1" dirty="0" smtClean="0">
                <a:solidFill>
                  <a:srgbClr val="0099CC"/>
                </a:solidFill>
                <a:latin typeface="Century Gothic" pitchFamily="34" charset="0"/>
                <a:cs typeface="Arial" charset="0"/>
              </a:rPr>
            </a:br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fr-FR" sz="1600" b="1" dirty="0">
              <a:solidFill>
                <a:srgbClr val="C1BF7D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16" name="Picture 2" descr="C:\Documents and Settings\houki\Mes documents\VISUELS\OUJDA\VISUELS\générique 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44911"/>
            <a:ext cx="4131127" cy="2786058"/>
          </a:xfrm>
          <a:prstGeom prst="rect">
            <a:avLst/>
          </a:prstGeom>
          <a:noFill/>
        </p:spPr>
      </p:pic>
      <p:pic>
        <p:nvPicPr>
          <p:cNvPr id="5122" name="Objet 7"/>
          <p:cNvPicPr>
            <a:picLocks noChangeArrowheads="1"/>
          </p:cNvPicPr>
          <p:nvPr/>
        </p:nvPicPr>
        <p:blipFill>
          <a:blip r:embed="rId4" cstate="print"/>
          <a:srcRect t="-130" b="-156"/>
          <a:stretch>
            <a:fillRect/>
          </a:stretch>
        </p:blipFill>
        <p:spPr bwMode="auto">
          <a:xfrm>
            <a:off x="142844" y="788644"/>
            <a:ext cx="41703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l"/>
            <a:r>
              <a:rPr lang="fr-FR" dirty="0">
                <a:ea typeface="ＭＳ Ｐゴシック" pitchFamily="34" charset="-128"/>
                <a:cs typeface="Arial" charset="0"/>
              </a:rPr>
              <a:t>Le Partenariat </a:t>
            </a:r>
            <a:r>
              <a:rPr lang="fr-FR" dirty="0" smtClean="0">
                <a:ea typeface="ＭＳ Ｐゴシック" pitchFamily="34" charset="-128"/>
                <a:cs typeface="Arial" charset="0"/>
              </a:rPr>
              <a:t>Public-Prive</a:t>
            </a:r>
            <a:endParaRPr lang="fr-FR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sz="2000" b="0" dirty="0" smtClean="0">
                <a:solidFill>
                  <a:schemeClr val="tx1"/>
                </a:solidFill>
              </a:rPr>
              <a:t>	</a:t>
            </a:r>
          </a:p>
          <a:p>
            <a:pPr algn="just" fontAlgn="base">
              <a:spcAft>
                <a:spcPct val="0"/>
              </a:spcAft>
              <a:buNone/>
            </a:pPr>
            <a:r>
              <a:rPr lang="fr-FR" sz="2600" dirty="0">
                <a:solidFill>
                  <a:schemeClr val="tx1"/>
                </a:solidFill>
                <a:cs typeface="Times New Roman" pitchFamily="18" charset="0"/>
              </a:rPr>
              <a:t>Le projet de la Technopôle d’Oujda illustre bien plusieurs dimensions du </a:t>
            </a:r>
          </a:p>
          <a:p>
            <a:pPr algn="just" fontAlgn="base">
              <a:spcAft>
                <a:spcPct val="0"/>
              </a:spcAft>
              <a:buNone/>
            </a:pPr>
            <a:r>
              <a:rPr lang="fr-FR" sz="2600" dirty="0">
                <a:solidFill>
                  <a:schemeClr val="tx1"/>
                </a:solidFill>
                <a:cs typeface="Times New Roman" pitchFamily="18" charset="0"/>
              </a:rPr>
              <a:t>partenariat public –privé que MEDZ matérialise sur le terrain :</a:t>
            </a:r>
          </a:p>
          <a:p>
            <a:pPr algn="just" fontAlgn="base">
              <a:spcAft>
                <a:spcPct val="0"/>
              </a:spcAft>
              <a:buFont typeface="Symbol" pitchFamily="18" charset="2"/>
              <a:buChar char="·"/>
            </a:pPr>
            <a:endParaRPr lang="fr-FR" sz="26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fontAlgn="base">
              <a:spcAft>
                <a:spcPct val="0"/>
              </a:spcAft>
              <a:buFont typeface="Symbol" pitchFamily="18" charset="2"/>
              <a:buChar char="·"/>
            </a:pPr>
            <a:r>
              <a:rPr lang="fr-FR" sz="2600" dirty="0">
                <a:solidFill>
                  <a:schemeClr val="tx1"/>
                </a:solidFill>
                <a:cs typeface="Times New Roman" pitchFamily="18" charset="0"/>
              </a:rPr>
              <a:t>Intégration et convergence de plusieurs stratégies sectorielles ( Emergence , stratégie énergétique , stratégie </a:t>
            </a:r>
            <a:r>
              <a:rPr lang="fr-FR" sz="2600" dirty="0" smtClean="0">
                <a:solidFill>
                  <a:schemeClr val="tx1"/>
                </a:solidFill>
                <a:cs typeface="Times New Roman" pitchFamily="18" charset="0"/>
              </a:rPr>
              <a:t>logistique, </a:t>
            </a:r>
            <a:r>
              <a:rPr lang="fr-FR" sz="2600" dirty="0" err="1" smtClean="0">
                <a:solidFill>
                  <a:schemeClr val="tx1"/>
                </a:solidFill>
                <a:cs typeface="Times New Roman" pitchFamily="18" charset="0"/>
              </a:rPr>
              <a:t>Rhawaj</a:t>
            </a:r>
            <a:r>
              <a:rPr lang="fr-FR" sz="2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FR" sz="2600" dirty="0">
                <a:solidFill>
                  <a:schemeClr val="tx1"/>
                </a:solidFill>
                <a:cs typeface="Times New Roman" pitchFamily="18" charset="0"/>
              </a:rPr>
              <a:t>) et leur déclinaison régionale et territoriale; </a:t>
            </a:r>
            <a:endParaRPr lang="fr-FR" sz="2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 fontAlgn="base">
              <a:spcAft>
                <a:spcPct val="0"/>
              </a:spcAft>
              <a:buNone/>
            </a:pPr>
            <a:endParaRPr lang="fr-FR" sz="26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fontAlgn="base">
              <a:spcAft>
                <a:spcPct val="0"/>
              </a:spcAft>
              <a:buFont typeface="Symbol" pitchFamily="18" charset="2"/>
              <a:buChar char="·"/>
            </a:pPr>
            <a:r>
              <a:rPr lang="fr-FR" sz="2600" dirty="0">
                <a:solidFill>
                  <a:schemeClr val="tx1"/>
                </a:solidFill>
                <a:cs typeface="Times New Roman" pitchFamily="18" charset="0"/>
              </a:rPr>
              <a:t> Croisement entre ces stratégies nationales et une stratégie régionale MED EST; </a:t>
            </a:r>
            <a:endParaRPr lang="fr-FR" sz="2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 fontAlgn="base">
              <a:spcAft>
                <a:spcPct val="0"/>
              </a:spcAft>
              <a:buNone/>
            </a:pPr>
            <a:endParaRPr lang="fr-FR" sz="26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fontAlgn="base">
              <a:spcAft>
                <a:spcPct val="0"/>
              </a:spcAft>
              <a:buFont typeface="Symbol" pitchFamily="18" charset="2"/>
              <a:buChar char="·"/>
            </a:pPr>
            <a:r>
              <a:rPr lang="fr-FR" sz="2600" dirty="0">
                <a:solidFill>
                  <a:schemeClr val="tx1"/>
                </a:solidFill>
                <a:cs typeface="Times New Roman" pitchFamily="18" charset="0"/>
              </a:rPr>
              <a:t>Création d’un écosystème qui permet au projet d’avoir une articulation avec son environnement urbain et un ancrage fort sur le monde du savoir et de la recherche ( Campus du savoir) </a:t>
            </a:r>
            <a:r>
              <a:rPr lang="fr-FR" sz="2600" dirty="0" smtClean="0">
                <a:solidFill>
                  <a:schemeClr val="tx1"/>
                </a:solidFill>
                <a:cs typeface="Times New Roman" pitchFamily="18" charset="0"/>
              </a:rPr>
              <a:t>;</a:t>
            </a:r>
          </a:p>
          <a:p>
            <a:pPr algn="just" fontAlgn="base">
              <a:spcAft>
                <a:spcPct val="0"/>
              </a:spcAft>
              <a:buFont typeface="Symbol" pitchFamily="18" charset="2"/>
              <a:buChar char="·"/>
            </a:pPr>
            <a:endParaRPr lang="fr-FR" sz="26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fontAlgn="base">
              <a:spcAft>
                <a:spcPct val="0"/>
              </a:spcAft>
              <a:buFont typeface="Symbol" pitchFamily="18" charset="2"/>
              <a:buChar char="·"/>
            </a:pPr>
            <a:r>
              <a:rPr lang="fr-FR" sz="2600" dirty="0">
                <a:solidFill>
                  <a:schemeClr val="tx1"/>
                </a:solidFill>
                <a:cs typeface="Times New Roman" pitchFamily="18" charset="0"/>
              </a:rPr>
              <a:t>Réalisation du projet dans le cadre d’une vision globale d’aménagement du territoire </a:t>
            </a:r>
            <a:r>
              <a:rPr lang="fr-FR" sz="2600" dirty="0" smtClean="0">
                <a:solidFill>
                  <a:schemeClr val="tx1"/>
                </a:solidFill>
                <a:cs typeface="Times New Roman" pitchFamily="18" charset="0"/>
              </a:rPr>
              <a:t>;</a:t>
            </a:r>
          </a:p>
          <a:p>
            <a:pPr algn="just" fontAlgn="base">
              <a:spcAft>
                <a:spcPct val="0"/>
              </a:spcAft>
              <a:buNone/>
            </a:pPr>
            <a:endParaRPr lang="fr-FR" sz="26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fontAlgn="base">
              <a:spcAft>
                <a:spcPct val="0"/>
              </a:spcAft>
              <a:buFont typeface="Symbol" pitchFamily="18" charset="2"/>
              <a:buChar char="·"/>
            </a:pPr>
            <a:endParaRPr lang="fr-FR" sz="26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fontAlgn="base">
              <a:spcAft>
                <a:spcPct val="0"/>
              </a:spcAft>
              <a:buFont typeface="Symbol" pitchFamily="18" charset="2"/>
              <a:buChar char="·"/>
            </a:pPr>
            <a:r>
              <a:rPr lang="fr-FR" sz="2600" dirty="0">
                <a:solidFill>
                  <a:schemeClr val="tx1"/>
                </a:solidFill>
                <a:cs typeface="Times New Roman" pitchFamily="18" charset="0"/>
              </a:rPr>
              <a:t>Mise en valeur des secteurs à fort potentiel de croissance nationale et territoriale .</a:t>
            </a:r>
          </a:p>
          <a:p>
            <a:pPr algn="just" fontAlgn="base">
              <a:spcAft>
                <a:spcPct val="0"/>
              </a:spcAft>
              <a:buFont typeface="Symbol" pitchFamily="18" charset="2"/>
              <a:buChar char="·"/>
            </a:pPr>
            <a:endParaRPr lang="fr-FR" sz="26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fontAlgn="base">
              <a:spcAft>
                <a:spcPct val="0"/>
              </a:spcAft>
              <a:buNone/>
            </a:pPr>
            <a:r>
              <a:rPr lang="fr-FR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endParaRPr lang="fr-FR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241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285916" y="71439"/>
            <a:ext cx="4071934" cy="571479"/>
          </a:xfrm>
        </p:spPr>
        <p:txBody>
          <a:bodyPr>
            <a:no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  <a:latin typeface="Century Gothic" pitchFamily="34" charset="0"/>
              </a:rPr>
              <a:t>Sommaire</a:t>
            </a:r>
            <a:endParaRPr lang="fr-FR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143404" y="1071546"/>
            <a:ext cx="46434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3" name="Image 12" descr="Couv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1062" y="5417903"/>
            <a:ext cx="6393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Century Gothic" pitchFamily="34" charset="0"/>
              </a:rPr>
              <a:t>Le Partenariat Public Privé</a:t>
            </a:r>
            <a:endParaRPr lang="fr-FR" sz="3200" b="1" dirty="0">
              <a:latin typeface="Century Gothic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57818" y="6429396"/>
            <a:ext cx="328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UNE FILIALE DE CDG DEVELOPPEMENT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00760" y="50004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A40133"/>
                </a:solidFill>
                <a:latin typeface="Century Gothic" pitchFamily="34" charset="0"/>
              </a:rPr>
              <a:t>Le 11 avril 2012</a:t>
            </a:r>
            <a:endParaRPr lang="fr-FR" sz="2400" b="1" dirty="0">
              <a:solidFill>
                <a:srgbClr val="A40133"/>
              </a:solidFill>
              <a:latin typeface="Century Gothic" pitchFamily="34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11560" y="4221088"/>
            <a:ext cx="7920880" cy="81560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endParaRPr lang="fr-FR" sz="1100" b="1" i="1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 smtClean="0">
                <a:latin typeface="Century Gothic"/>
                <a:cs typeface="Century Gothic"/>
              </a:rPr>
              <a:t>Merci pour votre attention</a:t>
            </a:r>
            <a:endParaRPr lang="fr-FR" sz="20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0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71514" y="1448780"/>
            <a:ext cx="6072188" cy="307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ＭＳ Ｐゴシック" pitchFamily="34" charset="-128"/>
              </a:rPr>
              <a:t>Evolution du périmètre d’intervention de MEDZ</a:t>
            </a:r>
          </a:p>
        </p:txBody>
      </p:sp>
      <p:graphicFrame>
        <p:nvGraphicFramePr>
          <p:cNvPr id="5" name="Diagramme 4"/>
          <p:cNvGraphicFramePr/>
          <p:nvPr/>
        </p:nvGraphicFramePr>
        <p:xfrm>
          <a:off x="484287" y="980728"/>
          <a:ext cx="8615325" cy="602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0" y="116632"/>
            <a:ext cx="4355976" cy="52322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1">
            <a:normAutofit fontScale="97500"/>
          </a:bodyPr>
          <a:lstStyle>
            <a:defPPr>
              <a:defRPr lang="fr-FR"/>
            </a:defPPr>
            <a:lvl1pPr algn="l" defTabSz="914400" eaLnBrk="1" latinLnBrk="0" hangingPunct="1">
              <a:buNone/>
              <a:defRPr sz="2800" b="1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fr-FR" dirty="0"/>
              <a:t>Présentation de MEDZ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/>
          <p:cNvSpPr/>
          <p:nvPr/>
        </p:nvSpPr>
        <p:spPr>
          <a:xfrm>
            <a:off x="1776870" y="2996952"/>
            <a:ext cx="5243402" cy="300210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13842" y="3285644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Activité touristique</a:t>
            </a:r>
          </a:p>
        </p:txBody>
      </p:sp>
      <p:pic>
        <p:nvPicPr>
          <p:cNvPr id="7" name="Picture 9" descr="Golf Fès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727360"/>
            <a:ext cx="1720800" cy="113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143240" y="1955570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Activité Offshoring 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Nouvelles Technologies</a:t>
            </a:r>
          </a:p>
        </p:txBody>
      </p:sp>
      <p:pic>
        <p:nvPicPr>
          <p:cNvPr id="9" name="Picture 11" descr="Cyb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511429"/>
            <a:ext cx="1721432" cy="1131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940152" y="3234621"/>
            <a:ext cx="2093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Activité Industrielle et logistique</a:t>
            </a:r>
          </a:p>
        </p:txBody>
      </p:sp>
      <p:pic>
        <p:nvPicPr>
          <p:cNvPr id="11" name="Picture 1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3786190"/>
            <a:ext cx="1720800" cy="113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2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7" y="5373216"/>
            <a:ext cx="1720800" cy="113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3357570" y="4869160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Incubation des projets novateurs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1438" y="1478149"/>
            <a:ext cx="892971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fr-FR" sz="1400" b="1" u="sng" dirty="0">
                <a:solidFill>
                  <a:schemeClr val="accent2"/>
                </a:solidFill>
                <a:latin typeface="Century Gothic" pitchFamily="34" charset="0"/>
              </a:rPr>
              <a:t>Vision</a:t>
            </a:r>
            <a:r>
              <a:rPr lang="fr-FR" sz="1400" dirty="0">
                <a:latin typeface="Century Gothic" pitchFamily="34" charset="0"/>
              </a:rPr>
              <a:t> : </a:t>
            </a:r>
            <a:r>
              <a:rPr lang="fr-FR" sz="1400" b="1" dirty="0" smtClean="0">
                <a:latin typeface="Century Gothic" pitchFamily="34" charset="0"/>
              </a:rPr>
              <a:t>Être </a:t>
            </a:r>
            <a:r>
              <a:rPr lang="fr-FR" sz="1400" b="1" dirty="0">
                <a:latin typeface="Century Gothic" pitchFamily="34" charset="0"/>
              </a:rPr>
              <a:t>leader dans la création de </a:t>
            </a:r>
            <a:r>
              <a:rPr lang="fr-FR" sz="1400" b="1" dirty="0" smtClean="0">
                <a:latin typeface="Century Gothic" pitchFamily="34" charset="0"/>
              </a:rPr>
              <a:t>zones d’activités spécialisées offrant des concepts d’aménagements intégrés.</a:t>
            </a:r>
            <a:endParaRPr lang="fr-FR" sz="1400" b="1" dirty="0">
              <a:latin typeface="Century Gothic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86250" y="1120761"/>
            <a:ext cx="4857750" cy="307975"/>
          </a:xfrm>
          <a:prstGeom prst="rect">
            <a:avLst/>
          </a:prstGeom>
          <a:solidFill>
            <a:srgbClr val="9900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solidFill>
                  <a:schemeClr val="bg1"/>
                </a:solidFill>
                <a:latin typeface="Century Gothic" pitchFamily="34" charset="0"/>
              </a:rPr>
              <a:t>Périmètre d’intervention de MEDZ</a:t>
            </a:r>
            <a:endParaRPr lang="fr-FR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116632"/>
            <a:ext cx="4278712" cy="52322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1">
            <a:normAutofit fontScale="97500"/>
          </a:bodyPr>
          <a:lstStyle>
            <a:lvl1pPr algn="l" defTabSz="914400" eaLnBrk="1" latinLnBrk="0" hangingPunct="1">
              <a:buNone/>
              <a:defRPr lang="fr-FR" sz="2800" b="1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fr-FR" sz="2400" dirty="0"/>
              <a:t>Présentation de MEDZ</a:t>
            </a:r>
          </a:p>
        </p:txBody>
      </p:sp>
    </p:spTree>
    <p:extLst>
      <p:ext uri="{BB962C8B-B14F-4D97-AF65-F5344CB8AC3E}">
        <p14:creationId xmlns="" xmlns:p14="http://schemas.microsoft.com/office/powerpoint/2010/main" val="316658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7505" y="1988840"/>
            <a:ext cx="8892034" cy="4797723"/>
          </a:xfrm>
          <a:prstGeom prst="rect">
            <a:avLst/>
          </a:prstGeom>
          <a:solidFill>
            <a:srgbClr val="993300">
              <a:alpha val="25882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>
              <a:latin typeface="Century Gothic" pitchFamily="34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0250" y="2953211"/>
            <a:ext cx="1571625" cy="714375"/>
          </a:xfrm>
          <a:prstGeom prst="rect">
            <a:avLst/>
          </a:prstGeom>
          <a:solidFill>
            <a:srgbClr val="990000">
              <a:alpha val="50980"/>
            </a:srgbClr>
          </a:solidFill>
          <a:ln w="19050" algn="ctr">
            <a:noFill/>
            <a:miter lim="800000"/>
            <a:headEnd/>
            <a:tailEnd/>
          </a:ln>
        </p:spPr>
        <p:txBody>
          <a:bodyPr lIns="54000" tIns="46800" rIns="18000" bIns="46800" anchor="ctr"/>
          <a:lstStyle/>
          <a:p>
            <a:pPr algn="ctr" defTabSz="860425" eaLnBrk="0" hangingPunct="0"/>
            <a:r>
              <a:rPr lang="fr-FR" sz="14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Aménagement</a:t>
            </a:r>
          </a:p>
        </p:txBody>
      </p:sp>
      <p:sp>
        <p:nvSpPr>
          <p:cNvPr id="614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9763" y="2953211"/>
            <a:ext cx="1709737" cy="714375"/>
          </a:xfrm>
          <a:prstGeom prst="rect">
            <a:avLst/>
          </a:prstGeom>
          <a:solidFill>
            <a:srgbClr val="990000">
              <a:alpha val="50980"/>
            </a:srgbClr>
          </a:solidFill>
          <a:ln w="19050" algn="ctr">
            <a:noFill/>
            <a:miter lim="800000"/>
            <a:headEnd/>
            <a:tailEnd/>
          </a:ln>
        </p:spPr>
        <p:txBody>
          <a:bodyPr lIns="54000" tIns="46800" rIns="18000" bIns="46800" anchor="ctr"/>
          <a:lstStyle/>
          <a:p>
            <a:pPr algn="ctr" defTabSz="860425" eaLnBrk="0" hangingPunct="0"/>
            <a:r>
              <a:rPr lang="fr-FR" sz="14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Promotion et commercialisation</a:t>
            </a:r>
          </a:p>
        </p:txBody>
      </p:sp>
      <p:sp>
        <p:nvSpPr>
          <p:cNvPr id="615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3963" y="2953211"/>
            <a:ext cx="1357312" cy="714375"/>
          </a:xfrm>
          <a:prstGeom prst="rect">
            <a:avLst/>
          </a:prstGeom>
          <a:solidFill>
            <a:srgbClr val="990000">
              <a:alpha val="50980"/>
            </a:srgbClr>
          </a:solidFill>
          <a:ln w="19050" algn="ctr">
            <a:noFill/>
            <a:miter lim="800000"/>
            <a:headEnd/>
            <a:tailEnd/>
          </a:ln>
        </p:spPr>
        <p:txBody>
          <a:bodyPr lIns="54000" tIns="46800" rIns="18000" bIns="46800" anchor="ctr"/>
          <a:lstStyle/>
          <a:p>
            <a:pPr algn="ctr" defTabSz="860425" eaLnBrk="0" hangingPunct="0"/>
            <a:r>
              <a:rPr lang="fr-FR" sz="14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Gestion</a:t>
            </a: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2000250" y="2953211"/>
            <a:ext cx="198438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rgbClr val="993300"/>
                </a:solidFill>
                <a:latin typeface="Century Gothic" pitchFamily="34" charset="0"/>
                <a:cs typeface="Arial" pitchFamily="34" charset="0"/>
              </a:rPr>
              <a:t>2</a:t>
            </a: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5719763" y="2953211"/>
            <a:ext cx="214312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rgbClr val="993300"/>
                </a:solidFill>
                <a:latin typeface="Century Gothic" pitchFamily="34" charset="0"/>
                <a:cs typeface="Arial" pitchFamily="34" charset="0"/>
              </a:rPr>
              <a:t>4</a:t>
            </a:r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7572375" y="2953211"/>
            <a:ext cx="215900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rgbClr val="993300"/>
                </a:solidFill>
                <a:latin typeface="Century Gothic" pitchFamily="34" charset="0"/>
                <a:cs typeface="Arial" pitchFamily="34" charset="0"/>
              </a:rPr>
              <a:t>5</a:t>
            </a:r>
          </a:p>
        </p:txBody>
      </p:sp>
      <p:sp>
        <p:nvSpPr>
          <p:cNvPr id="6154" name="Rectangle 5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4313" y="2953211"/>
            <a:ext cx="1643062" cy="714375"/>
          </a:xfrm>
          <a:prstGeom prst="rect">
            <a:avLst/>
          </a:prstGeom>
          <a:solidFill>
            <a:srgbClr val="990000">
              <a:alpha val="50980"/>
            </a:srgbClr>
          </a:solidFill>
          <a:ln w="19050" algn="ctr">
            <a:noFill/>
            <a:miter lim="800000"/>
            <a:headEnd/>
            <a:tailEnd/>
          </a:ln>
        </p:spPr>
        <p:txBody>
          <a:bodyPr lIns="54000" tIns="46800" rIns="18000" bIns="46800" anchor="ctr"/>
          <a:lstStyle/>
          <a:p>
            <a:pPr algn="ctr" defTabSz="860425" eaLnBrk="0" hangingPunct="0"/>
            <a:r>
              <a:rPr lang="fr-FR" sz="14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Conception et incubation</a:t>
            </a:r>
          </a:p>
        </p:txBody>
      </p:sp>
      <p:sp>
        <p:nvSpPr>
          <p:cNvPr id="6155" name="Rectangle 53"/>
          <p:cNvSpPr>
            <a:spLocks noChangeArrowheads="1"/>
          </p:cNvSpPr>
          <p:nvPr/>
        </p:nvSpPr>
        <p:spPr bwMode="auto">
          <a:xfrm>
            <a:off x="214313" y="2953211"/>
            <a:ext cx="204787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 dirty="0">
                <a:solidFill>
                  <a:srgbClr val="993300"/>
                </a:solidFill>
                <a:latin typeface="Century Gothic" pitchFamily="34" charset="0"/>
                <a:cs typeface="Arial" pitchFamily="34" charset="0"/>
              </a:rPr>
              <a:t>1</a:t>
            </a:r>
          </a:p>
        </p:txBody>
      </p:sp>
      <p:sp>
        <p:nvSpPr>
          <p:cNvPr id="6157" name="Text Box 10"/>
          <p:cNvSpPr txBox="1">
            <a:spLocks noChangeArrowheads="1"/>
          </p:cNvSpPr>
          <p:nvPr/>
        </p:nvSpPr>
        <p:spPr bwMode="auto">
          <a:xfrm>
            <a:off x="2974975" y="2064964"/>
            <a:ext cx="3168650" cy="35877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fr-FR" sz="16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Chaîne de valeur des projets</a:t>
            </a:r>
          </a:p>
        </p:txBody>
      </p:sp>
      <p:sp>
        <p:nvSpPr>
          <p:cNvPr id="6158" name="Rectangle 4"/>
          <p:cNvSpPr>
            <a:spLocks noChangeArrowheads="1"/>
          </p:cNvSpPr>
          <p:nvPr/>
        </p:nvSpPr>
        <p:spPr bwMode="auto">
          <a:xfrm>
            <a:off x="0" y="1416769"/>
            <a:ext cx="9144000" cy="500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5000"/>
              </a:spcBef>
              <a:buClr>
                <a:schemeClr val="folHlink"/>
              </a:buClr>
              <a:buFont typeface="Monotype Sorts"/>
              <a:buNone/>
            </a:pPr>
            <a:r>
              <a:rPr lang="fr-FR" sz="1600" b="1" dirty="0">
                <a:latin typeface="Century Gothic" pitchFamily="34" charset="0"/>
                <a:cs typeface="Arial" pitchFamily="34" charset="0"/>
              </a:rPr>
              <a:t>MEDZ assurera un rôle « d’</a:t>
            </a:r>
            <a:r>
              <a:rPr lang="fr-FR" sz="1600" b="1" dirty="0" err="1">
                <a:latin typeface="Century Gothic" pitchFamily="34" charset="0"/>
                <a:cs typeface="Arial" pitchFamily="34" charset="0"/>
              </a:rPr>
              <a:t>assemblier</a:t>
            </a:r>
            <a:r>
              <a:rPr lang="fr-FR" sz="1600" b="1" dirty="0">
                <a:latin typeface="Century Gothic" pitchFamily="34" charset="0"/>
                <a:cs typeface="Arial" pitchFamily="34" charset="0"/>
              </a:rPr>
              <a:t> » sur l’ensemble de la chaîne de valeur pour garantir la pérennité des concepts des projets</a:t>
            </a:r>
          </a:p>
        </p:txBody>
      </p:sp>
      <p:sp>
        <p:nvSpPr>
          <p:cNvPr id="57" name="Text Box 34"/>
          <p:cNvSpPr txBox="1">
            <a:spLocks noChangeArrowheads="1"/>
          </p:cNvSpPr>
          <p:nvPr/>
        </p:nvSpPr>
        <p:spPr bwMode="auto">
          <a:xfrm>
            <a:off x="214313" y="3810461"/>
            <a:ext cx="1643062" cy="1384995"/>
          </a:xfrm>
          <a:prstGeom prst="rect">
            <a:avLst/>
          </a:prstGeom>
          <a:ln w="19050">
            <a:solidFill>
              <a:srgbClr val="99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Monotype Sorts" pitchFamily="-109" charset="2"/>
              <a:buChar char="n"/>
              <a:defRPr/>
            </a:pPr>
            <a:r>
              <a:rPr lang="fr-FR" sz="1200" dirty="0">
                <a:solidFill>
                  <a:schemeClr val="tx1"/>
                </a:solidFill>
                <a:latin typeface="Century Gothic" pitchFamily="34" charset="0"/>
              </a:rPr>
              <a:t>MEDZ, de par sa vocation stratégique d’incubateur de projet, assure la conception des projets</a:t>
            </a:r>
          </a:p>
        </p:txBody>
      </p:sp>
      <p:sp>
        <p:nvSpPr>
          <p:cNvPr id="58" name="Text Box 34"/>
          <p:cNvSpPr txBox="1">
            <a:spLocks noChangeArrowheads="1"/>
          </p:cNvSpPr>
          <p:nvPr/>
        </p:nvSpPr>
        <p:spPr bwMode="auto">
          <a:xfrm>
            <a:off x="7572375" y="3810461"/>
            <a:ext cx="1357313" cy="2862322"/>
          </a:xfrm>
          <a:prstGeom prst="rect">
            <a:avLst/>
          </a:prstGeom>
          <a:ln w="19050">
            <a:solidFill>
              <a:srgbClr val="99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Monotype Sorts" pitchFamily="-109" charset="2"/>
              <a:buChar char="n"/>
              <a:defRPr/>
            </a:pPr>
            <a:r>
              <a:rPr lang="fr-FR" sz="1200" dirty="0">
                <a:solidFill>
                  <a:schemeClr val="tx1"/>
                </a:solidFill>
                <a:latin typeface="Century Gothic" pitchFamily="34" charset="0"/>
              </a:rPr>
              <a:t>La gestion et l’animation des parcs d’activités sont assurées,  soit par  la société de projet, soit par des sociétés de gestion dédiées créées par MEDZ</a:t>
            </a:r>
          </a:p>
        </p:txBody>
      </p:sp>
      <p:sp>
        <p:nvSpPr>
          <p:cNvPr id="59" name="Text Box 34"/>
          <p:cNvSpPr txBox="1">
            <a:spLocks noChangeArrowheads="1"/>
          </p:cNvSpPr>
          <p:nvPr/>
        </p:nvSpPr>
        <p:spPr bwMode="auto">
          <a:xfrm>
            <a:off x="2000250" y="3810461"/>
            <a:ext cx="1571625" cy="1754326"/>
          </a:xfrm>
          <a:prstGeom prst="rect">
            <a:avLst/>
          </a:prstGeom>
          <a:ln w="19050">
            <a:solidFill>
              <a:srgbClr val="99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Font typeface="Monotype Sorts" pitchFamily="-109" charset="2"/>
              <a:buChar char="n"/>
              <a:defRPr/>
            </a:pPr>
            <a:r>
              <a:rPr lang="fr-FR" sz="1200" dirty="0">
                <a:solidFill>
                  <a:schemeClr val="tx1"/>
                </a:solidFill>
                <a:latin typeface="Century Gothic" pitchFamily="34" charset="0"/>
              </a:rPr>
              <a:t>MEDZ assure la réalisation des travaux d’aménagement soit en direct, soit en MOD pour le compte des sociétés de projets</a:t>
            </a:r>
          </a:p>
        </p:txBody>
      </p:sp>
      <p:sp>
        <p:nvSpPr>
          <p:cNvPr id="6162" name="AutoShape 63"/>
          <p:cNvSpPr>
            <a:spLocks noChangeArrowheads="1"/>
          </p:cNvSpPr>
          <p:nvPr/>
        </p:nvSpPr>
        <p:spPr bwMode="auto">
          <a:xfrm rot="10800000">
            <a:off x="2928938" y="2493589"/>
            <a:ext cx="3214687" cy="287338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Gothic" pitchFamily="34" charset="0"/>
            </a:endParaRPr>
          </a:p>
        </p:txBody>
      </p:sp>
      <p:sp>
        <p:nvSpPr>
          <p:cNvPr id="62" name="Text Box 34"/>
          <p:cNvSpPr txBox="1">
            <a:spLocks noChangeArrowheads="1"/>
          </p:cNvSpPr>
          <p:nvPr/>
        </p:nvSpPr>
        <p:spPr bwMode="auto">
          <a:xfrm>
            <a:off x="5715000" y="3799348"/>
            <a:ext cx="1714500" cy="830997"/>
          </a:xfrm>
          <a:prstGeom prst="rect">
            <a:avLst/>
          </a:prstGeom>
          <a:ln w="19050">
            <a:solidFill>
              <a:srgbClr val="99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Font typeface="Monotype Sorts" pitchFamily="-109" charset="2"/>
              <a:buChar char="n"/>
              <a:defRPr/>
            </a:pPr>
            <a:r>
              <a:rPr lang="fr-FR" sz="1200" dirty="0">
                <a:solidFill>
                  <a:schemeClr val="tx1"/>
                </a:solidFill>
                <a:latin typeface="Century Gothic" pitchFamily="34" charset="0"/>
              </a:rPr>
              <a:t>MEDZ assure la commercialisation des projets (sauf pour l’offshoring)</a:t>
            </a:r>
          </a:p>
        </p:txBody>
      </p:sp>
      <p:sp>
        <p:nvSpPr>
          <p:cNvPr id="616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14750" y="2953211"/>
            <a:ext cx="1857375" cy="714375"/>
          </a:xfrm>
          <a:prstGeom prst="rect">
            <a:avLst/>
          </a:prstGeom>
          <a:solidFill>
            <a:srgbClr val="990000">
              <a:alpha val="50980"/>
            </a:srgbClr>
          </a:solidFill>
          <a:ln w="19050" algn="ctr">
            <a:noFill/>
            <a:miter lim="800000"/>
            <a:headEnd/>
            <a:tailEnd/>
          </a:ln>
        </p:spPr>
        <p:txBody>
          <a:bodyPr lIns="54000" tIns="46800" rIns="18000" bIns="46800" anchor="ctr"/>
          <a:lstStyle/>
          <a:p>
            <a:pPr algn="ctr" defTabSz="860425" eaLnBrk="0" hangingPunct="0"/>
            <a:r>
              <a:rPr lang="fr-FR" sz="14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Construction</a:t>
            </a:r>
          </a:p>
        </p:txBody>
      </p:sp>
      <p:sp>
        <p:nvSpPr>
          <p:cNvPr id="6165" name="Rectangle 9"/>
          <p:cNvSpPr>
            <a:spLocks noChangeArrowheads="1"/>
          </p:cNvSpPr>
          <p:nvPr/>
        </p:nvSpPr>
        <p:spPr bwMode="auto">
          <a:xfrm>
            <a:off x="3714750" y="2953211"/>
            <a:ext cx="198438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>
                <a:solidFill>
                  <a:srgbClr val="993300"/>
                </a:solidFill>
                <a:latin typeface="Century Gothic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3714750" y="3810461"/>
            <a:ext cx="1857375" cy="2308324"/>
          </a:xfrm>
          <a:prstGeom prst="rect">
            <a:avLst/>
          </a:prstGeom>
          <a:ln w="19050">
            <a:solidFill>
              <a:srgbClr val="99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Font typeface="Monotype Sorts" pitchFamily="-109" charset="2"/>
              <a:buChar char="n"/>
              <a:defRPr/>
            </a:pPr>
            <a:r>
              <a:rPr lang="fr-FR" sz="1200" dirty="0">
                <a:solidFill>
                  <a:schemeClr val="tx1"/>
                </a:solidFill>
                <a:latin typeface="Century Gothic" pitchFamily="34" charset="0"/>
              </a:rPr>
              <a:t>MEDZ assure la réalisation des travaux de construction en MOD pour compte, soit  des sociétés de projets, soit des foncières qui détiennent les actifs (sociétés créées par MEDZ, Foncière </a:t>
            </a:r>
            <a:r>
              <a:rPr lang="fr-FR" sz="1200" dirty="0" err="1">
                <a:solidFill>
                  <a:schemeClr val="tx1"/>
                </a:solidFill>
                <a:latin typeface="Century Gothic" pitchFamily="34" charset="0"/>
              </a:rPr>
              <a:t>Chellah</a:t>
            </a:r>
            <a:r>
              <a:rPr lang="fr-FR" sz="1200" dirty="0">
                <a:solidFill>
                  <a:schemeClr val="tx1"/>
                </a:solidFill>
                <a:latin typeface="Century Gothic" pitchFamily="34" charset="0"/>
              </a:rPr>
              <a:t>, RCAR,…)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1982136" y="5923522"/>
            <a:ext cx="1700010" cy="857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  <a:latin typeface="Century Gothic" pitchFamily="34" charset="0"/>
              </a:rPr>
              <a:t>L’aménagement reste le cœur de métier de MEDZ</a:t>
            </a:r>
          </a:p>
        </p:txBody>
      </p:sp>
      <p:sp>
        <p:nvSpPr>
          <p:cNvPr id="6168" name="Triangle isocèle 25"/>
          <p:cNvSpPr>
            <a:spLocks noChangeArrowheads="1"/>
          </p:cNvSpPr>
          <p:nvPr/>
        </p:nvSpPr>
        <p:spPr bwMode="auto">
          <a:xfrm>
            <a:off x="2566373" y="5705340"/>
            <a:ext cx="428625" cy="28575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Gothic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786182" y="908720"/>
            <a:ext cx="5357818" cy="369332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chemeClr val="bg1"/>
                </a:solidFill>
                <a:latin typeface="Century Gothic" pitchFamily="34" charset="0"/>
              </a:rPr>
              <a:t>Business Modèle </a:t>
            </a:r>
            <a:endParaRPr lang="fr-FR" sz="1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116632"/>
            <a:ext cx="4355976" cy="52322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1">
            <a:normAutofit fontScale="97500"/>
          </a:bodyPr>
          <a:lstStyle>
            <a:defPPr>
              <a:defRPr lang="fr-FR"/>
            </a:defPPr>
            <a:lvl1pPr algn="l" defTabSz="914400" eaLnBrk="1" latinLnBrk="0" hangingPunct="1">
              <a:buNone/>
              <a:defRPr sz="2800" b="1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fr-FR" dirty="0"/>
              <a:t>Présentation de MEDZ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80988" y="1628800"/>
            <a:ext cx="3351213" cy="4729138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anchor="ctr"/>
          <a:lstStyle/>
          <a:p>
            <a:pPr marL="177800" indent="-177800" algn="l">
              <a:lnSpc>
                <a:spcPct val="125000"/>
              </a:lnSpc>
              <a:spcBef>
                <a:spcPct val="40000"/>
              </a:spcBef>
              <a:buClr>
                <a:srgbClr val="990000"/>
              </a:buClr>
              <a:buFont typeface="Monotype Sorts" pitchFamily="2" charset="2"/>
              <a:buChar char="n"/>
            </a:pPr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MEDZ</a:t>
            </a:r>
            <a:r>
              <a:rPr lang="fr-FR" sz="10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assure la</a:t>
            </a:r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conception des projets de zones industrielles et </a:t>
            </a:r>
            <a:r>
              <a:rPr lang="fr-FR" sz="1000" b="1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logistiques</a:t>
            </a:r>
          </a:p>
          <a:p>
            <a:pPr marL="177800" indent="-177800" algn="l">
              <a:lnSpc>
                <a:spcPct val="125000"/>
              </a:lnSpc>
              <a:spcBef>
                <a:spcPct val="40000"/>
              </a:spcBef>
              <a:buClr>
                <a:srgbClr val="990000"/>
              </a:buClr>
              <a:buFont typeface="Monotype Sorts" pitchFamily="2" charset="2"/>
              <a:buChar char="n"/>
            </a:pPr>
            <a:r>
              <a:rPr lang="fr-FR" sz="10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Une fois le projet conçu :</a:t>
            </a:r>
          </a:p>
          <a:p>
            <a:pPr marL="533400" lvl="1" indent="-176213" algn="l">
              <a:lnSpc>
                <a:spcPct val="125000"/>
              </a:lnSpc>
              <a:spcBef>
                <a:spcPct val="40000"/>
              </a:spcBef>
              <a:buClr>
                <a:srgbClr val="B2B2B2"/>
              </a:buClr>
              <a:buFontTx/>
              <a:buChar char="•"/>
            </a:pPr>
            <a:r>
              <a:rPr lang="fr-FR" sz="10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soit </a:t>
            </a:r>
            <a:r>
              <a:rPr lang="fr-FR" sz="10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il est </a:t>
            </a:r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porté directement par MEDZ,</a:t>
            </a:r>
            <a:r>
              <a:rPr lang="fr-FR" sz="10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</a:t>
            </a:r>
          </a:p>
          <a:p>
            <a:pPr marL="533400" lvl="1" indent="-176213" algn="l">
              <a:lnSpc>
                <a:spcPct val="125000"/>
              </a:lnSpc>
              <a:spcBef>
                <a:spcPct val="40000"/>
              </a:spcBef>
              <a:buClr>
                <a:srgbClr val="B2B2B2"/>
              </a:buClr>
              <a:buFontTx/>
              <a:buChar char="•"/>
            </a:pPr>
            <a:r>
              <a:rPr lang="fr-FR" sz="10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soit il est </a:t>
            </a:r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transféré à une société de projet</a:t>
            </a:r>
            <a:r>
              <a:rPr lang="fr-FR" sz="10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qui pilote le projet de sa réalisation à sa commercialisation finale (société de projet mono-zone ou </a:t>
            </a:r>
            <a:r>
              <a:rPr lang="fr-FR" sz="1000" dirty="0" err="1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multi-zones</a:t>
            </a:r>
            <a:r>
              <a:rPr lang="fr-FR" sz="10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pour les projets de petite taille à mono actionnariat)</a:t>
            </a:r>
          </a:p>
          <a:p>
            <a:pPr marL="177800" indent="-177800" algn="l">
              <a:lnSpc>
                <a:spcPct val="125000"/>
              </a:lnSpc>
              <a:spcBef>
                <a:spcPct val="40000"/>
              </a:spcBef>
              <a:buClr>
                <a:srgbClr val="990000"/>
              </a:buClr>
              <a:buFont typeface="Monotype Sorts" pitchFamily="2" charset="2"/>
              <a:buChar char="n"/>
            </a:pPr>
            <a:r>
              <a:rPr lang="fr-FR" sz="10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En parallèle, </a:t>
            </a:r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des sociétés de portage d’actifs financeront</a:t>
            </a:r>
            <a:r>
              <a:rPr lang="fr-FR" sz="10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les constructions et porteront les actifs (foncier + bâti) des projets destinés à la location, via une convention d’investissement </a:t>
            </a:r>
          </a:p>
          <a:p>
            <a:pPr marL="177800" indent="-177800" algn="l">
              <a:lnSpc>
                <a:spcPct val="125000"/>
              </a:lnSpc>
              <a:spcBef>
                <a:spcPct val="40000"/>
              </a:spcBef>
              <a:buClr>
                <a:srgbClr val="990000"/>
              </a:buClr>
              <a:buFont typeface="Monotype Sorts" pitchFamily="2" charset="2"/>
              <a:buChar char="n"/>
            </a:pPr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MEDZ assure l’aménagement puis la commercialisation de la zone</a:t>
            </a:r>
            <a:r>
              <a:rPr lang="fr-FR" sz="10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, pour le compte du porteur </a:t>
            </a:r>
            <a:r>
              <a:rPr lang="fr-FR" sz="1000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d’actif, </a:t>
            </a:r>
            <a:r>
              <a:rPr lang="fr-FR" sz="10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sauf spécifications contraires du pacte d’actionnaire</a:t>
            </a:r>
          </a:p>
          <a:p>
            <a:pPr marL="177800" indent="-177800" algn="l">
              <a:lnSpc>
                <a:spcPct val="125000"/>
              </a:lnSpc>
              <a:spcBef>
                <a:spcPct val="40000"/>
              </a:spcBef>
              <a:buClr>
                <a:srgbClr val="990000"/>
              </a:buClr>
              <a:buFont typeface="Monotype Sorts" pitchFamily="2" charset="2"/>
              <a:buChar char="n"/>
            </a:pPr>
            <a:r>
              <a:rPr lang="fr-FR" sz="10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La </a:t>
            </a:r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gestion</a:t>
            </a:r>
            <a:r>
              <a:rPr lang="fr-FR" sz="10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de la zone est sous traitée à une </a:t>
            </a:r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société de gestion centrale </a:t>
            </a:r>
            <a:r>
              <a:rPr lang="fr-FR" sz="1000" b="1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dédiée.</a:t>
            </a:r>
            <a:endParaRPr lang="fr-FR" sz="1000" dirty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3808473" y="1628800"/>
            <a:ext cx="5218113" cy="4852802"/>
            <a:chOff x="3808473" y="857250"/>
            <a:chExt cx="5218113" cy="5644527"/>
          </a:xfrm>
        </p:grpSpPr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3808473" y="857250"/>
              <a:ext cx="5218113" cy="5500688"/>
            </a:xfrm>
            <a:prstGeom prst="rect">
              <a:avLst/>
            </a:prstGeom>
            <a:solidFill>
              <a:srgbClr val="993300">
                <a:alpha val="2588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>
                <a:cs typeface="Arial" charset="0"/>
              </a:endParaRPr>
            </a:p>
          </p:txBody>
        </p:sp>
        <p:sp>
          <p:nvSpPr>
            <p:cNvPr id="7174" name="Line 7"/>
            <p:cNvSpPr>
              <a:spLocks noChangeShapeType="1"/>
            </p:cNvSpPr>
            <p:nvPr/>
          </p:nvSpPr>
          <p:spPr bwMode="auto">
            <a:xfrm>
              <a:off x="3924300" y="5872163"/>
              <a:ext cx="43180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75" name="Text Box 8"/>
            <p:cNvSpPr txBox="1">
              <a:spLocks noChangeArrowheads="1"/>
            </p:cNvSpPr>
            <p:nvPr/>
          </p:nvSpPr>
          <p:spPr bwMode="auto">
            <a:xfrm>
              <a:off x="6443663" y="5753100"/>
              <a:ext cx="1441450" cy="268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fr-FR" sz="10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Lien fonctionnel</a:t>
              </a:r>
            </a:p>
          </p:txBody>
        </p:sp>
        <p:sp>
          <p:nvSpPr>
            <p:cNvPr id="7176" name="Line 9"/>
            <p:cNvSpPr>
              <a:spLocks noChangeShapeType="1"/>
            </p:cNvSpPr>
            <p:nvPr/>
          </p:nvSpPr>
          <p:spPr bwMode="auto">
            <a:xfrm>
              <a:off x="6011863" y="5859463"/>
              <a:ext cx="4318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>
              <a:off x="4356100" y="5753100"/>
              <a:ext cx="1441450" cy="268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fr-FR" sz="1000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Lien capitalistique</a:t>
              </a:r>
            </a:p>
          </p:txBody>
        </p:sp>
        <p:sp>
          <p:nvSpPr>
            <p:cNvPr id="7178" name="Rectangle 11"/>
            <p:cNvSpPr>
              <a:spLocks noChangeArrowheads="1"/>
            </p:cNvSpPr>
            <p:nvPr/>
          </p:nvSpPr>
          <p:spPr bwMode="auto">
            <a:xfrm>
              <a:off x="5395913" y="941388"/>
              <a:ext cx="1871662" cy="12112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933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79" name="AutoShape 12"/>
            <p:cNvSpPr>
              <a:spLocks noChangeArrowheads="1"/>
            </p:cNvSpPr>
            <p:nvPr/>
          </p:nvSpPr>
          <p:spPr bwMode="auto">
            <a:xfrm>
              <a:off x="5508625" y="1576388"/>
              <a:ext cx="1625600" cy="495300"/>
            </a:xfrm>
            <a:prstGeom prst="roundRect">
              <a:avLst>
                <a:gd name="adj" fmla="val 16667"/>
              </a:avLst>
            </a:pr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 lIns="18000" rIns="18000" anchor="ctr"/>
            <a:lstStyle/>
            <a:p>
              <a:pPr algn="ctr">
                <a:lnSpc>
                  <a:spcPct val="90000"/>
                </a:lnSpc>
              </a:pPr>
              <a:r>
                <a:rPr lang="fr-FR" sz="1100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MEDZ</a:t>
              </a:r>
            </a:p>
            <a:p>
              <a:pPr algn="ctr">
                <a:lnSpc>
                  <a:spcPct val="90000"/>
                </a:lnSpc>
              </a:pPr>
              <a:r>
                <a:rPr lang="fr-FR" sz="1100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(compétences spécifiques </a:t>
              </a:r>
              <a:r>
                <a:rPr lang="fr-FR" sz="1100" b="1" dirty="0" err="1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Ind</a:t>
              </a:r>
              <a:r>
                <a:rPr lang="fr-FR" sz="1100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&amp; Log)</a:t>
              </a:r>
            </a:p>
          </p:txBody>
        </p:sp>
        <p:sp>
          <p:nvSpPr>
            <p:cNvPr id="7180" name="Rectangle 13"/>
            <p:cNvSpPr>
              <a:spLocks noChangeArrowheads="1"/>
            </p:cNvSpPr>
            <p:nvPr/>
          </p:nvSpPr>
          <p:spPr bwMode="auto">
            <a:xfrm>
              <a:off x="5543550" y="1101725"/>
              <a:ext cx="1658938" cy="212725"/>
            </a:xfrm>
            <a:prstGeom prst="rect">
              <a:avLst/>
            </a:prstGeom>
            <a:noFill/>
            <a:ln w="19050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100" b="1" i="1" u="sng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Incubation/Conception</a:t>
              </a:r>
            </a:p>
            <a:p>
              <a:pPr algn="ctr"/>
              <a:r>
                <a:rPr lang="fr-FR" sz="1100" b="1" i="1" u="sng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Réalisation (MOD)</a:t>
              </a:r>
            </a:p>
            <a:p>
              <a:pPr algn="ctr"/>
              <a:r>
                <a:rPr lang="fr-FR" sz="1100" b="1" i="1" u="sng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Commercialisation*</a:t>
              </a:r>
            </a:p>
          </p:txBody>
        </p:sp>
        <p:sp>
          <p:nvSpPr>
            <p:cNvPr id="7181" name="Rectangle 14"/>
            <p:cNvSpPr>
              <a:spLocks noChangeArrowheads="1"/>
            </p:cNvSpPr>
            <p:nvPr/>
          </p:nvSpPr>
          <p:spPr bwMode="auto">
            <a:xfrm>
              <a:off x="3924300" y="2368550"/>
              <a:ext cx="2160588" cy="12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9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82" name="Rectangle 15"/>
            <p:cNvSpPr>
              <a:spLocks noChangeArrowheads="1"/>
            </p:cNvSpPr>
            <p:nvPr/>
          </p:nvSpPr>
          <p:spPr bwMode="auto">
            <a:xfrm>
              <a:off x="6621463" y="2355850"/>
              <a:ext cx="2160587" cy="1165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9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7183" name="AutoShape 16"/>
            <p:cNvCxnSpPr>
              <a:cxnSpLocks noChangeShapeType="1"/>
              <a:stCxn id="7178" idx="3"/>
              <a:endCxn id="7182" idx="0"/>
            </p:cNvCxnSpPr>
            <p:nvPr/>
          </p:nvCxnSpPr>
          <p:spPr bwMode="auto">
            <a:xfrm>
              <a:off x="7277100" y="1547813"/>
              <a:ext cx="425450" cy="798512"/>
            </a:xfrm>
            <a:prstGeom prst="bentConnector2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184" name="Rectangle 17"/>
            <p:cNvSpPr>
              <a:spLocks noChangeArrowheads="1"/>
            </p:cNvSpPr>
            <p:nvPr/>
          </p:nvSpPr>
          <p:spPr bwMode="auto">
            <a:xfrm>
              <a:off x="6881813" y="2364857"/>
              <a:ext cx="1658937" cy="212725"/>
            </a:xfrm>
            <a:prstGeom prst="rect">
              <a:avLst/>
            </a:prstGeom>
            <a:noFill/>
            <a:ln w="19050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100" b="1" i="1" u="sng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Gestion</a:t>
              </a:r>
            </a:p>
          </p:txBody>
        </p:sp>
        <p:sp>
          <p:nvSpPr>
            <p:cNvPr id="7185" name="Rectangle 18"/>
            <p:cNvSpPr>
              <a:spLocks noChangeArrowheads="1"/>
            </p:cNvSpPr>
            <p:nvPr/>
          </p:nvSpPr>
          <p:spPr bwMode="auto">
            <a:xfrm>
              <a:off x="4173538" y="2364857"/>
              <a:ext cx="1658937" cy="212725"/>
            </a:xfrm>
            <a:prstGeom prst="rect">
              <a:avLst/>
            </a:prstGeom>
            <a:noFill/>
            <a:ln w="19050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100" b="1" i="1" u="sng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Portage des actifs</a:t>
              </a:r>
            </a:p>
          </p:txBody>
        </p:sp>
        <p:sp>
          <p:nvSpPr>
            <p:cNvPr id="7186" name="Rectangle 19"/>
            <p:cNvSpPr>
              <a:spLocks noChangeArrowheads="1"/>
            </p:cNvSpPr>
            <p:nvPr/>
          </p:nvSpPr>
          <p:spPr bwMode="auto">
            <a:xfrm>
              <a:off x="6788150" y="2616125"/>
              <a:ext cx="1862138" cy="83756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fr-FR" sz="1100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Sociétés de gestion des Z.A.I </a:t>
              </a:r>
              <a:r>
                <a:rPr lang="fr-FR" sz="1100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(MEZDZ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Indsustrial</a:t>
              </a:r>
              <a:r>
                <a:rPr lang="fr-FR" sz="1100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Parks</a:t>
              </a:r>
              <a:r>
                <a:rPr lang="fr-FR" sz="1100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, AFZ </a:t>
              </a:r>
              <a:r>
                <a:rPr lang="fr-FR" sz="1100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Management, </a:t>
              </a:r>
              <a:r>
                <a:rPr lang="fr-FR" sz="1100" b="1" dirty="0" err="1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Mid</a:t>
              </a:r>
              <a:r>
                <a:rPr lang="fr-FR" sz="1100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Parc,…)</a:t>
              </a:r>
              <a:endParaRPr lang="fr-FR" sz="1100" b="1" dirty="0">
                <a:solidFill>
                  <a:srgbClr val="FF0000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7187" name="Rectangle 20"/>
            <p:cNvSpPr>
              <a:spLocks noChangeArrowheads="1"/>
            </p:cNvSpPr>
            <p:nvPr/>
          </p:nvSpPr>
          <p:spPr bwMode="auto">
            <a:xfrm>
              <a:off x="4033838" y="4241800"/>
              <a:ext cx="4714626" cy="1489075"/>
            </a:xfrm>
            <a:prstGeom prst="rect">
              <a:avLst/>
            </a:prstGeom>
            <a:solidFill>
              <a:srgbClr val="990000">
                <a:alpha val="3215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88" name="Rectangle 21"/>
            <p:cNvSpPr>
              <a:spLocks noChangeArrowheads="1"/>
            </p:cNvSpPr>
            <p:nvPr/>
          </p:nvSpPr>
          <p:spPr bwMode="auto">
            <a:xfrm>
              <a:off x="5505450" y="4244975"/>
              <a:ext cx="1658938" cy="212725"/>
            </a:xfrm>
            <a:prstGeom prst="rect">
              <a:avLst/>
            </a:prstGeom>
            <a:noFill/>
            <a:ln w="19050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100" b="1" i="1" u="sng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Aménagement et pilotage des projets</a:t>
              </a:r>
            </a:p>
          </p:txBody>
        </p:sp>
        <p:sp>
          <p:nvSpPr>
            <p:cNvPr id="7189" name="Rectangle 22"/>
            <p:cNvSpPr>
              <a:spLocks noChangeArrowheads="1"/>
            </p:cNvSpPr>
            <p:nvPr/>
          </p:nvSpPr>
          <p:spPr bwMode="auto">
            <a:xfrm>
              <a:off x="4067175" y="2699881"/>
              <a:ext cx="1862138" cy="746125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Sociétés de portage des actifs</a:t>
              </a:r>
            </a:p>
          </p:txBody>
        </p:sp>
        <p:cxnSp>
          <p:nvCxnSpPr>
            <p:cNvPr id="7190" name="AutoShape 23"/>
            <p:cNvCxnSpPr>
              <a:cxnSpLocks noChangeShapeType="1"/>
            </p:cNvCxnSpPr>
            <p:nvPr/>
          </p:nvCxnSpPr>
          <p:spPr bwMode="auto">
            <a:xfrm rot="5400000">
              <a:off x="4798219" y="1758157"/>
              <a:ext cx="782637" cy="419100"/>
            </a:xfrm>
            <a:prstGeom prst="bentConnector3">
              <a:avLst>
                <a:gd name="adj1" fmla="val 1824"/>
              </a:avLst>
            </a:prstGeom>
            <a:noFill/>
            <a:ln w="28575">
              <a:solidFill>
                <a:srgbClr val="99000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2" name="Group 24"/>
            <p:cNvGrpSpPr>
              <a:grpSpLocks/>
            </p:cNvGrpSpPr>
            <p:nvPr/>
          </p:nvGrpSpPr>
          <p:grpSpPr bwMode="auto">
            <a:xfrm>
              <a:off x="4783138" y="4673600"/>
              <a:ext cx="3024187" cy="936625"/>
              <a:chOff x="2880" y="3067"/>
              <a:chExt cx="2132" cy="681"/>
            </a:xfrm>
          </p:grpSpPr>
          <p:sp>
            <p:nvSpPr>
              <p:cNvPr id="7203" name="Rectangle 25"/>
              <p:cNvSpPr>
                <a:spLocks noChangeArrowheads="1"/>
              </p:cNvSpPr>
              <p:nvPr/>
            </p:nvSpPr>
            <p:spPr bwMode="auto">
              <a:xfrm>
                <a:off x="2880" y="3067"/>
                <a:ext cx="1044" cy="3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fr-FR" sz="1100" b="1" dirty="0">
                    <a:solidFill>
                      <a:srgbClr val="000000"/>
                    </a:solidFill>
                    <a:latin typeface="Century Gothic" pitchFamily="34" charset="0"/>
                    <a:cs typeface="Arial" charset="0"/>
                  </a:rPr>
                  <a:t>Agropolis</a:t>
                </a:r>
              </a:p>
            </p:txBody>
          </p:sp>
          <p:sp>
            <p:nvSpPr>
              <p:cNvPr id="7204" name="Rectangle 26"/>
              <p:cNvSpPr>
                <a:spLocks noChangeArrowheads="1"/>
              </p:cNvSpPr>
              <p:nvPr/>
            </p:nvSpPr>
            <p:spPr bwMode="auto">
              <a:xfrm>
                <a:off x="3968" y="3067"/>
                <a:ext cx="1044" cy="3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fr-FR" sz="1100" b="1" dirty="0">
                    <a:solidFill>
                      <a:srgbClr val="000000"/>
                    </a:solidFill>
                    <a:latin typeface="Century Gothic" pitchFamily="34" charset="0"/>
                    <a:cs typeface="Arial" charset="0"/>
                  </a:rPr>
                  <a:t>AFZ </a:t>
                </a:r>
                <a:r>
                  <a:rPr lang="fr-FR" sz="1100" b="1" dirty="0" err="1">
                    <a:solidFill>
                      <a:srgbClr val="000000"/>
                    </a:solidFill>
                    <a:latin typeface="Century Gothic" pitchFamily="34" charset="0"/>
                    <a:cs typeface="Arial" charset="0"/>
                  </a:rPr>
                  <a:t>Investment</a:t>
                </a:r>
                <a:endParaRPr lang="fr-FR" sz="1100" b="1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endParaRPr>
              </a:p>
            </p:txBody>
          </p:sp>
          <p:sp>
            <p:nvSpPr>
              <p:cNvPr id="7205" name="Rectangle 27"/>
              <p:cNvSpPr>
                <a:spLocks noChangeArrowheads="1"/>
              </p:cNvSpPr>
              <p:nvPr/>
            </p:nvSpPr>
            <p:spPr bwMode="auto">
              <a:xfrm>
                <a:off x="4558" y="3430"/>
                <a:ext cx="454" cy="3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fr-FR" sz="1100" b="1">
                    <a:solidFill>
                      <a:srgbClr val="000000"/>
                    </a:solidFill>
                    <a:cs typeface="Arial" charset="0"/>
                  </a:rPr>
                  <a:t>…</a:t>
                </a:r>
              </a:p>
            </p:txBody>
          </p:sp>
          <p:sp>
            <p:nvSpPr>
              <p:cNvPr id="7206" name="Rectangle 28"/>
              <p:cNvSpPr>
                <a:spLocks noChangeArrowheads="1"/>
              </p:cNvSpPr>
              <p:nvPr/>
            </p:nvSpPr>
            <p:spPr bwMode="auto">
              <a:xfrm>
                <a:off x="2880" y="3430"/>
                <a:ext cx="771" cy="3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fr-FR" sz="1100" b="1" dirty="0">
                    <a:solidFill>
                      <a:srgbClr val="000000"/>
                    </a:solidFill>
                    <a:latin typeface="Century Gothic" pitchFamily="34" charset="0"/>
                    <a:cs typeface="Arial" charset="0"/>
                  </a:rPr>
                  <a:t>Haliopolis</a:t>
                </a:r>
              </a:p>
            </p:txBody>
          </p:sp>
          <p:sp>
            <p:nvSpPr>
              <p:cNvPr id="7207" name="Rectangle 29"/>
              <p:cNvSpPr>
                <a:spLocks noChangeArrowheads="1"/>
              </p:cNvSpPr>
              <p:nvPr/>
            </p:nvSpPr>
            <p:spPr bwMode="auto">
              <a:xfrm>
                <a:off x="3697" y="3430"/>
                <a:ext cx="816" cy="3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fr-FR" sz="1100" b="1" dirty="0">
                    <a:solidFill>
                      <a:srgbClr val="000000"/>
                    </a:solidFill>
                    <a:latin typeface="Century Gothic" pitchFamily="34" charset="0"/>
                    <a:cs typeface="Arial" charset="0"/>
                  </a:rPr>
                  <a:t>Parc de Jorf Lasfar</a:t>
                </a:r>
              </a:p>
            </p:txBody>
          </p:sp>
        </p:grpSp>
        <p:sp>
          <p:nvSpPr>
            <p:cNvPr id="7192" name="Text Box 30"/>
            <p:cNvSpPr txBox="1">
              <a:spLocks noChangeArrowheads="1"/>
            </p:cNvSpPr>
            <p:nvPr/>
          </p:nvSpPr>
          <p:spPr bwMode="auto">
            <a:xfrm>
              <a:off x="7740353" y="3594100"/>
              <a:ext cx="1079798" cy="5746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fr-FR" sz="1000" b="1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Mise à disposition d’effectifs pour la gestion</a:t>
              </a:r>
            </a:p>
          </p:txBody>
        </p:sp>
        <p:sp>
          <p:nvSpPr>
            <p:cNvPr id="7193" name="Line 31"/>
            <p:cNvSpPr>
              <a:spLocks noChangeShapeType="1"/>
            </p:cNvSpPr>
            <p:nvPr/>
          </p:nvSpPr>
          <p:spPr bwMode="auto">
            <a:xfrm>
              <a:off x="6300788" y="2152650"/>
              <a:ext cx="0" cy="208915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4" name="Line 32"/>
            <p:cNvSpPr>
              <a:spLocks noChangeShapeType="1"/>
            </p:cNvSpPr>
            <p:nvPr/>
          </p:nvSpPr>
          <p:spPr bwMode="auto">
            <a:xfrm>
              <a:off x="7667625" y="3521075"/>
              <a:ext cx="0" cy="7207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5" name="Line 33"/>
            <p:cNvSpPr>
              <a:spLocks noChangeShapeType="1"/>
            </p:cNvSpPr>
            <p:nvPr/>
          </p:nvSpPr>
          <p:spPr bwMode="auto">
            <a:xfrm>
              <a:off x="4932363" y="3594100"/>
              <a:ext cx="0" cy="6477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6" name="Rectangle 34"/>
            <p:cNvSpPr>
              <a:spLocks noChangeArrowheads="1"/>
            </p:cNvSpPr>
            <p:nvPr/>
          </p:nvSpPr>
          <p:spPr bwMode="auto">
            <a:xfrm>
              <a:off x="7905750" y="1730375"/>
              <a:ext cx="863600" cy="358775"/>
            </a:xfrm>
            <a:prstGeom prst="rect">
              <a:avLst/>
            </a:prstGeom>
            <a:solidFill>
              <a:srgbClr val="B2B2B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Partenaires</a:t>
              </a:r>
            </a:p>
          </p:txBody>
        </p:sp>
        <p:sp>
          <p:nvSpPr>
            <p:cNvPr id="7197" name="Rectangle 35"/>
            <p:cNvSpPr>
              <a:spLocks noChangeArrowheads="1"/>
            </p:cNvSpPr>
            <p:nvPr/>
          </p:nvSpPr>
          <p:spPr bwMode="auto">
            <a:xfrm>
              <a:off x="3889375" y="1727200"/>
              <a:ext cx="863600" cy="358775"/>
            </a:xfrm>
            <a:prstGeom prst="rect">
              <a:avLst/>
            </a:prstGeom>
            <a:solidFill>
              <a:srgbClr val="B2B2B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Partenaires</a:t>
              </a:r>
            </a:p>
          </p:txBody>
        </p:sp>
        <p:sp>
          <p:nvSpPr>
            <p:cNvPr id="7198" name="Line 36"/>
            <p:cNvSpPr>
              <a:spLocks noChangeShapeType="1"/>
            </p:cNvSpPr>
            <p:nvPr/>
          </p:nvSpPr>
          <p:spPr bwMode="auto">
            <a:xfrm>
              <a:off x="8316913" y="2081213"/>
              <a:ext cx="0" cy="288925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9" name="Line 37"/>
            <p:cNvSpPr>
              <a:spLocks noChangeShapeType="1"/>
            </p:cNvSpPr>
            <p:nvPr/>
          </p:nvSpPr>
          <p:spPr bwMode="auto">
            <a:xfrm>
              <a:off x="4305300" y="2081213"/>
              <a:ext cx="0" cy="288925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0" name="Text Box 38"/>
            <p:cNvSpPr txBox="1">
              <a:spLocks noChangeArrowheads="1"/>
            </p:cNvSpPr>
            <p:nvPr/>
          </p:nvSpPr>
          <p:spPr bwMode="auto">
            <a:xfrm>
              <a:off x="5148263" y="3648075"/>
              <a:ext cx="2320925" cy="5369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fr-FR" sz="1000" b="1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Assure la conception, l’aménagement et la commercialisation* pour compte</a:t>
              </a:r>
            </a:p>
          </p:txBody>
        </p:sp>
        <p:sp>
          <p:nvSpPr>
            <p:cNvPr id="7201" name="Rectangle 39"/>
            <p:cNvSpPr>
              <a:spLocks noChangeArrowheads="1"/>
            </p:cNvSpPr>
            <p:nvPr/>
          </p:nvSpPr>
          <p:spPr bwMode="auto">
            <a:xfrm>
              <a:off x="5454650" y="4460875"/>
              <a:ext cx="1658938" cy="212725"/>
            </a:xfrm>
            <a:prstGeom prst="rect">
              <a:avLst/>
            </a:prstGeom>
            <a:noFill/>
            <a:ln w="19050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100" i="1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Sociétés de projet</a:t>
              </a:r>
            </a:p>
          </p:txBody>
        </p:sp>
        <p:sp>
          <p:nvSpPr>
            <p:cNvPr id="7202" name="Text Box 8"/>
            <p:cNvSpPr txBox="1">
              <a:spLocks noChangeArrowheads="1"/>
            </p:cNvSpPr>
            <p:nvPr/>
          </p:nvSpPr>
          <p:spPr bwMode="auto">
            <a:xfrm>
              <a:off x="3857625" y="6072189"/>
              <a:ext cx="3429000" cy="42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fr-FR" sz="1000" i="1" dirty="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* Sauf spécifications contraires du pacte d’actionnaire</a:t>
              </a:r>
            </a:p>
          </p:txBody>
        </p:sp>
      </p:grp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196788" y="285732"/>
            <a:ext cx="9144000" cy="5715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anchor="b"/>
          <a:lstStyle/>
          <a:p>
            <a:pPr marL="265113" lvl="0" indent="-265113">
              <a:lnSpc>
                <a:spcPct val="115000"/>
              </a:lnSpc>
              <a:defRPr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	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3" name="Espace réservé du numéro de diapositive 3"/>
          <p:cNvSpPr txBox="1">
            <a:spLocks noGrp="1"/>
          </p:cNvSpPr>
          <p:nvPr/>
        </p:nvSpPr>
        <p:spPr bwMode="auto">
          <a:xfrm>
            <a:off x="4392613" y="6561138"/>
            <a:ext cx="647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7E8CD4-86CF-4D98-80B2-0496EF166759}" type="slidenum">
              <a:rPr lang="fr-FR" sz="1400"/>
              <a:pPr algn="r"/>
              <a:t>7</a:t>
            </a:fld>
            <a:endParaRPr lang="fr-FR" sz="1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0" y="116632"/>
            <a:ext cx="4355976" cy="52322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1">
            <a:normAutofit fontScale="97500"/>
          </a:bodyPr>
          <a:lstStyle>
            <a:defPPr>
              <a:defRPr lang="fr-FR"/>
            </a:defPPr>
            <a:lvl1pPr algn="l" defTabSz="914400" eaLnBrk="1" latinLnBrk="0" hangingPunct="1">
              <a:buNone/>
              <a:defRPr sz="2800" b="1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fr-FR" dirty="0"/>
              <a:t>Présentation de MEDZ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3779912" y="1000675"/>
            <a:ext cx="5364088" cy="34009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marL="265113" indent="-265113">
              <a:lnSpc>
                <a:spcPct val="115000"/>
              </a:lnSpc>
              <a:defRPr/>
            </a:pPr>
            <a:r>
              <a:rPr lang="fr-FR" sz="1400" b="1" dirty="0" smtClean="0">
                <a:solidFill>
                  <a:schemeClr val="bg1"/>
                </a:solidFill>
                <a:latin typeface="Century Gothic" pitchFamily="34" charset="0"/>
              </a:rPr>
              <a:t>Organisation des activités industrielles et logistiques </a:t>
            </a:r>
            <a:endParaRPr lang="fr-FR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7"/>
          <p:cNvSpPr>
            <a:spLocks noChangeArrowheads="1"/>
          </p:cNvSpPr>
          <p:nvPr/>
        </p:nvSpPr>
        <p:spPr bwMode="auto">
          <a:xfrm>
            <a:off x="389002" y="928688"/>
            <a:ext cx="8610536" cy="5392737"/>
          </a:xfrm>
          <a:prstGeom prst="rect">
            <a:avLst/>
          </a:prstGeom>
          <a:solidFill>
            <a:srgbClr val="993300">
              <a:alpha val="25882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6389" name="Rectangle 28"/>
          <p:cNvSpPr>
            <a:spLocks noChangeArrowheads="1"/>
          </p:cNvSpPr>
          <p:nvPr/>
        </p:nvSpPr>
        <p:spPr bwMode="auto">
          <a:xfrm>
            <a:off x="379397" y="2511425"/>
            <a:ext cx="3097213" cy="3770313"/>
          </a:xfrm>
          <a:prstGeom prst="rect">
            <a:avLst/>
          </a:prstGeom>
          <a:noFill/>
          <a:ln w="19050">
            <a:solidFill>
              <a:srgbClr val="99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0" name="Rectangle 29"/>
          <p:cNvSpPr>
            <a:spLocks noChangeArrowheads="1"/>
          </p:cNvSpPr>
          <p:nvPr/>
        </p:nvSpPr>
        <p:spPr bwMode="auto">
          <a:xfrm>
            <a:off x="3556027" y="2513013"/>
            <a:ext cx="3024188" cy="3768725"/>
          </a:xfrm>
          <a:prstGeom prst="rect">
            <a:avLst/>
          </a:prstGeom>
          <a:noFill/>
          <a:ln w="19050" algn="ctr">
            <a:solidFill>
              <a:srgbClr val="99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3779838" y="4533900"/>
            <a:ext cx="2592387" cy="1643063"/>
          </a:xfrm>
          <a:prstGeom prst="rect">
            <a:avLst/>
          </a:prstGeom>
          <a:solidFill>
            <a:srgbClr val="990000">
              <a:alpha val="3215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2" name="Rectangle 31"/>
          <p:cNvSpPr>
            <a:spLocks noChangeArrowheads="1"/>
          </p:cNvSpPr>
          <p:nvPr/>
        </p:nvSpPr>
        <p:spPr bwMode="auto">
          <a:xfrm>
            <a:off x="374632" y="4521200"/>
            <a:ext cx="2882900" cy="1652588"/>
          </a:xfrm>
          <a:prstGeom prst="rect">
            <a:avLst/>
          </a:prstGeom>
          <a:solidFill>
            <a:srgbClr val="990000">
              <a:alpha val="3215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3" name="Line 32"/>
          <p:cNvSpPr>
            <a:spLocks noChangeShapeType="1"/>
          </p:cNvSpPr>
          <p:nvPr/>
        </p:nvSpPr>
        <p:spPr bwMode="auto">
          <a:xfrm>
            <a:off x="4498975" y="6580188"/>
            <a:ext cx="431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4" name="Text Box 33"/>
          <p:cNvSpPr txBox="1">
            <a:spLocks noChangeArrowheads="1"/>
          </p:cNvSpPr>
          <p:nvPr/>
        </p:nvSpPr>
        <p:spPr bwMode="auto">
          <a:xfrm>
            <a:off x="6732588" y="6461125"/>
            <a:ext cx="144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fr-FR" sz="1000" dirty="0">
                <a:latin typeface="Century Gothic" pitchFamily="34" charset="0"/>
                <a:cs typeface="Arial" charset="0"/>
              </a:rPr>
              <a:t>Lien fonctionnel</a:t>
            </a:r>
          </a:p>
        </p:txBody>
      </p:sp>
      <p:sp>
        <p:nvSpPr>
          <p:cNvPr id="16395" name="Line 34"/>
          <p:cNvSpPr>
            <a:spLocks noChangeShapeType="1"/>
          </p:cNvSpPr>
          <p:nvPr/>
        </p:nvSpPr>
        <p:spPr bwMode="auto">
          <a:xfrm>
            <a:off x="6300788" y="6567488"/>
            <a:ext cx="431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6" name="Text Box 35"/>
          <p:cNvSpPr txBox="1">
            <a:spLocks noChangeArrowheads="1"/>
          </p:cNvSpPr>
          <p:nvPr/>
        </p:nvSpPr>
        <p:spPr bwMode="auto">
          <a:xfrm>
            <a:off x="4930775" y="6461125"/>
            <a:ext cx="144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fr-FR" sz="1000" dirty="0">
                <a:solidFill>
                  <a:srgbClr val="990000"/>
                </a:solidFill>
                <a:latin typeface="Century Gothic" pitchFamily="34" charset="0"/>
                <a:cs typeface="Arial" charset="0"/>
              </a:rPr>
              <a:t>Lien capitalistique</a:t>
            </a:r>
          </a:p>
        </p:txBody>
      </p:sp>
      <p:sp>
        <p:nvSpPr>
          <p:cNvPr id="16397" name="Rectangle 36"/>
          <p:cNvSpPr>
            <a:spLocks noChangeArrowheads="1"/>
          </p:cNvSpPr>
          <p:nvPr/>
        </p:nvSpPr>
        <p:spPr bwMode="auto">
          <a:xfrm>
            <a:off x="1036638" y="6440488"/>
            <a:ext cx="431800" cy="21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8" name="Text Box 37"/>
          <p:cNvSpPr txBox="1">
            <a:spLocks noChangeArrowheads="1"/>
          </p:cNvSpPr>
          <p:nvPr/>
        </p:nvSpPr>
        <p:spPr bwMode="auto">
          <a:xfrm>
            <a:off x="1259632" y="6440760"/>
            <a:ext cx="144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fr-FR" sz="1000" dirty="0">
                <a:latin typeface="Century Gothic" pitchFamily="34" charset="0"/>
                <a:cs typeface="Arial" charset="0"/>
              </a:rPr>
              <a:t>Entité juridique</a:t>
            </a:r>
          </a:p>
        </p:txBody>
      </p:sp>
      <p:sp>
        <p:nvSpPr>
          <p:cNvPr id="16399" name="Oval 38"/>
          <p:cNvSpPr>
            <a:spLocks noChangeArrowheads="1"/>
          </p:cNvSpPr>
          <p:nvPr/>
        </p:nvSpPr>
        <p:spPr bwMode="auto">
          <a:xfrm>
            <a:off x="2620963" y="6415088"/>
            <a:ext cx="431800" cy="287337"/>
          </a:xfrm>
          <a:prstGeom prst="ellipse">
            <a:avLst/>
          </a:prstGeom>
          <a:solidFill>
            <a:schemeClr val="bg1">
              <a:alpha val="70195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400" name="Text Box 39"/>
          <p:cNvSpPr txBox="1">
            <a:spLocks noChangeArrowheads="1"/>
          </p:cNvSpPr>
          <p:nvPr/>
        </p:nvSpPr>
        <p:spPr bwMode="auto">
          <a:xfrm>
            <a:off x="2915816" y="6453336"/>
            <a:ext cx="144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fr-FR" sz="1000" dirty="0">
                <a:latin typeface="Century Gothic" pitchFamily="34" charset="0"/>
                <a:cs typeface="Arial" charset="0"/>
              </a:rPr>
              <a:t>Entité physique</a:t>
            </a:r>
          </a:p>
        </p:txBody>
      </p:sp>
      <p:sp>
        <p:nvSpPr>
          <p:cNvPr id="16401" name="AutoShape 40"/>
          <p:cNvSpPr>
            <a:spLocks noChangeArrowheads="1"/>
          </p:cNvSpPr>
          <p:nvPr/>
        </p:nvSpPr>
        <p:spPr bwMode="auto">
          <a:xfrm>
            <a:off x="420748" y="1052513"/>
            <a:ext cx="8569325" cy="495300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MEDZ</a:t>
            </a:r>
            <a:endParaRPr lang="fr-FR" sz="13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6402" name="Text Box 41"/>
          <p:cNvSpPr txBox="1">
            <a:spLocks noChangeArrowheads="1"/>
          </p:cNvSpPr>
          <p:nvPr/>
        </p:nvSpPr>
        <p:spPr bwMode="auto">
          <a:xfrm>
            <a:off x="755650" y="2254250"/>
            <a:ext cx="2087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100" b="1" dirty="0">
                <a:latin typeface="Century Gothic" pitchFamily="34" charset="0"/>
                <a:cs typeface="Arial" charset="0"/>
              </a:rPr>
              <a:t>OFFSHORING</a:t>
            </a:r>
          </a:p>
        </p:txBody>
      </p:sp>
      <p:sp>
        <p:nvSpPr>
          <p:cNvPr id="16403" name="Rectangle 42"/>
          <p:cNvSpPr>
            <a:spLocks noChangeArrowheads="1"/>
          </p:cNvSpPr>
          <p:nvPr/>
        </p:nvSpPr>
        <p:spPr bwMode="auto">
          <a:xfrm>
            <a:off x="426999" y="2971800"/>
            <a:ext cx="1333500" cy="59055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Sociétés de portage des actifs </a:t>
            </a:r>
            <a:r>
              <a:rPr lang="fr-FR" sz="1100" b="1" dirty="0" err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offshoring</a:t>
            </a:r>
            <a:endParaRPr lang="fr-FR" sz="11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6404" name="Text Box 43"/>
          <p:cNvSpPr txBox="1">
            <a:spLocks noChangeArrowheads="1"/>
          </p:cNvSpPr>
          <p:nvPr/>
        </p:nvSpPr>
        <p:spPr bwMode="auto">
          <a:xfrm>
            <a:off x="306356" y="3516313"/>
            <a:ext cx="1790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000" b="1" dirty="0">
                <a:solidFill>
                  <a:srgbClr val="990000"/>
                </a:solidFill>
                <a:latin typeface="Century Gothic" pitchFamily="34" charset="0"/>
                <a:cs typeface="Arial" charset="0"/>
              </a:rPr>
              <a:t>TECHNOPOLIS S.A</a:t>
            </a:r>
          </a:p>
        </p:txBody>
      </p:sp>
      <p:sp>
        <p:nvSpPr>
          <p:cNvPr id="16405" name="Text Box 44"/>
          <p:cNvSpPr txBox="1">
            <a:spLocks noChangeArrowheads="1"/>
          </p:cNvSpPr>
          <p:nvPr/>
        </p:nvSpPr>
        <p:spPr bwMode="auto">
          <a:xfrm>
            <a:off x="111093" y="3719513"/>
            <a:ext cx="21605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fr-FR" sz="1000" b="1" dirty="0">
                <a:solidFill>
                  <a:srgbClr val="990000"/>
                </a:solidFill>
                <a:latin typeface="Century Gothic" pitchFamily="34" charset="0"/>
                <a:cs typeface="Arial" charset="0"/>
              </a:rPr>
              <a:t>CASANEARSHORE S.A</a:t>
            </a:r>
          </a:p>
        </p:txBody>
      </p:sp>
      <p:sp>
        <p:nvSpPr>
          <p:cNvPr id="16406" name="Rectangle 45"/>
          <p:cNvSpPr>
            <a:spLocks noChangeArrowheads="1"/>
          </p:cNvSpPr>
          <p:nvPr/>
        </p:nvSpPr>
        <p:spPr bwMode="auto">
          <a:xfrm>
            <a:off x="1979613" y="2984500"/>
            <a:ext cx="1187450" cy="59055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Société de gestion </a:t>
            </a:r>
            <a:r>
              <a:rPr lang="fr-FR" sz="1100" b="1" dirty="0" err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offshoring</a:t>
            </a:r>
            <a:endParaRPr lang="fr-FR" sz="11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6407" name="Oval 46"/>
          <p:cNvSpPr>
            <a:spLocks noChangeArrowheads="1"/>
          </p:cNvSpPr>
          <p:nvPr/>
        </p:nvSpPr>
        <p:spPr bwMode="auto">
          <a:xfrm>
            <a:off x="488950" y="4881563"/>
            <a:ext cx="785813" cy="5222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 dirty="0">
                <a:latin typeface="Century Gothic" pitchFamily="34" charset="0"/>
                <a:cs typeface="Arial" charset="0"/>
              </a:rPr>
              <a:t>Casa</a:t>
            </a:r>
          </a:p>
          <a:p>
            <a:pPr algn="ctr"/>
            <a:r>
              <a:rPr lang="fr-FR" sz="1000" b="1" dirty="0" err="1">
                <a:latin typeface="Century Gothic" pitchFamily="34" charset="0"/>
                <a:cs typeface="Arial" charset="0"/>
              </a:rPr>
              <a:t>nearshore</a:t>
            </a:r>
            <a:endParaRPr lang="fr-FR" sz="1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16408" name="Oval 47"/>
          <p:cNvSpPr>
            <a:spLocks noChangeArrowheads="1"/>
          </p:cNvSpPr>
          <p:nvPr/>
        </p:nvSpPr>
        <p:spPr bwMode="auto">
          <a:xfrm>
            <a:off x="2182813" y="4895850"/>
            <a:ext cx="876300" cy="52228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fr-FR" sz="1000" b="1" dirty="0">
                <a:latin typeface="Century Gothic" pitchFamily="34" charset="0"/>
                <a:cs typeface="Arial" charset="0"/>
              </a:rPr>
              <a:t>Techno polis offshore</a:t>
            </a:r>
          </a:p>
        </p:txBody>
      </p:sp>
      <p:sp>
        <p:nvSpPr>
          <p:cNvPr id="16409" name="Oval 48"/>
          <p:cNvSpPr>
            <a:spLocks noChangeArrowheads="1"/>
          </p:cNvSpPr>
          <p:nvPr/>
        </p:nvSpPr>
        <p:spPr bwMode="auto">
          <a:xfrm>
            <a:off x="1331913" y="4900613"/>
            <a:ext cx="785812" cy="52228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 dirty="0" err="1">
                <a:latin typeface="Century Gothic" pitchFamily="34" charset="0"/>
                <a:cs typeface="Arial" charset="0"/>
              </a:rPr>
              <a:t>Fes</a:t>
            </a:r>
            <a:r>
              <a:rPr lang="fr-FR" sz="1000" b="1" dirty="0">
                <a:latin typeface="Century Gothic" pitchFamily="34" charset="0"/>
                <a:cs typeface="Arial" charset="0"/>
              </a:rPr>
              <a:t> Shore</a:t>
            </a:r>
          </a:p>
        </p:txBody>
      </p:sp>
      <p:sp>
        <p:nvSpPr>
          <p:cNvPr id="16410" name="Oval 49"/>
          <p:cNvSpPr>
            <a:spLocks noChangeArrowheads="1"/>
          </p:cNvSpPr>
          <p:nvPr/>
        </p:nvSpPr>
        <p:spPr bwMode="auto">
          <a:xfrm>
            <a:off x="1300163" y="5546725"/>
            <a:ext cx="785812" cy="520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 dirty="0">
                <a:latin typeface="Century Gothic" pitchFamily="34" charset="0"/>
                <a:cs typeface="Arial" charset="0"/>
              </a:rPr>
              <a:t>Marrakech</a:t>
            </a:r>
          </a:p>
          <a:p>
            <a:pPr algn="ctr"/>
            <a:r>
              <a:rPr lang="fr-FR" sz="1000" b="1" dirty="0">
                <a:latin typeface="Century Gothic" pitchFamily="34" charset="0"/>
                <a:cs typeface="Arial" charset="0"/>
              </a:rPr>
              <a:t> Shore</a:t>
            </a:r>
          </a:p>
        </p:txBody>
      </p:sp>
      <p:sp>
        <p:nvSpPr>
          <p:cNvPr id="16411" name="Oval 50"/>
          <p:cNvSpPr>
            <a:spLocks noChangeArrowheads="1"/>
          </p:cNvSpPr>
          <p:nvPr/>
        </p:nvSpPr>
        <p:spPr bwMode="auto">
          <a:xfrm>
            <a:off x="2201863" y="5534025"/>
            <a:ext cx="785812" cy="520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 dirty="0">
                <a:latin typeface="Century Gothic" pitchFamily="34" charset="0"/>
                <a:cs typeface="Arial" charset="0"/>
              </a:rPr>
              <a:t>Oujda</a:t>
            </a:r>
          </a:p>
          <a:p>
            <a:pPr algn="ctr"/>
            <a:r>
              <a:rPr lang="fr-FR" sz="1000" b="1" dirty="0">
                <a:latin typeface="Century Gothic" pitchFamily="34" charset="0"/>
                <a:cs typeface="Arial" charset="0"/>
              </a:rPr>
              <a:t> Shore</a:t>
            </a:r>
          </a:p>
        </p:txBody>
      </p:sp>
      <p:sp>
        <p:nvSpPr>
          <p:cNvPr id="16412" name="Oval 51"/>
          <p:cNvSpPr>
            <a:spLocks noChangeArrowheads="1"/>
          </p:cNvSpPr>
          <p:nvPr/>
        </p:nvSpPr>
        <p:spPr bwMode="auto">
          <a:xfrm>
            <a:off x="481013" y="5543550"/>
            <a:ext cx="785812" cy="520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000" b="1" dirty="0">
                <a:latin typeface="Century Gothic" pitchFamily="34" charset="0"/>
                <a:cs typeface="Arial" charset="0"/>
              </a:rPr>
              <a:t>Agadir </a:t>
            </a:r>
          </a:p>
          <a:p>
            <a:pPr algn="ctr"/>
            <a:r>
              <a:rPr lang="fr-FR" sz="1000" b="1" dirty="0">
                <a:latin typeface="Century Gothic" pitchFamily="34" charset="0"/>
                <a:cs typeface="Arial" charset="0"/>
              </a:rPr>
              <a:t>Shore</a:t>
            </a:r>
          </a:p>
        </p:txBody>
      </p:sp>
      <p:sp>
        <p:nvSpPr>
          <p:cNvPr id="16413" name="Rectangle 52"/>
          <p:cNvSpPr>
            <a:spLocks noChangeArrowheads="1"/>
          </p:cNvSpPr>
          <p:nvPr/>
        </p:nvSpPr>
        <p:spPr bwMode="auto">
          <a:xfrm>
            <a:off x="852488" y="4592638"/>
            <a:ext cx="1658937" cy="192087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100" b="1" i="1" u="sng" dirty="0">
                <a:latin typeface="Century Gothic" pitchFamily="34" charset="0"/>
                <a:cs typeface="Arial" charset="0"/>
              </a:rPr>
              <a:t>Parcs</a:t>
            </a:r>
          </a:p>
        </p:txBody>
      </p:sp>
      <p:sp>
        <p:nvSpPr>
          <p:cNvPr id="16414" name="Rectangle 54"/>
          <p:cNvSpPr>
            <a:spLocks noChangeArrowheads="1"/>
          </p:cNvSpPr>
          <p:nvPr/>
        </p:nvSpPr>
        <p:spPr bwMode="auto">
          <a:xfrm>
            <a:off x="4197350" y="4583113"/>
            <a:ext cx="1658938" cy="192087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100" b="1" i="1" u="sng" dirty="0">
                <a:latin typeface="Century Gothic" pitchFamily="34" charset="0"/>
                <a:cs typeface="Arial" charset="0"/>
              </a:rPr>
              <a:t>Sociétés de projet</a:t>
            </a:r>
          </a:p>
        </p:txBody>
      </p:sp>
      <p:sp>
        <p:nvSpPr>
          <p:cNvPr id="16415" name="Line 55"/>
          <p:cNvSpPr>
            <a:spLocks noChangeShapeType="1"/>
          </p:cNvSpPr>
          <p:nvPr/>
        </p:nvSpPr>
        <p:spPr bwMode="auto">
          <a:xfrm flipH="1">
            <a:off x="887413" y="2220913"/>
            <a:ext cx="93662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6" name="Line 56"/>
          <p:cNvSpPr>
            <a:spLocks noChangeShapeType="1"/>
          </p:cNvSpPr>
          <p:nvPr/>
        </p:nvSpPr>
        <p:spPr bwMode="auto">
          <a:xfrm flipH="1">
            <a:off x="1822450" y="2220913"/>
            <a:ext cx="93662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7" name="Line 57"/>
          <p:cNvSpPr>
            <a:spLocks noChangeShapeType="1"/>
          </p:cNvSpPr>
          <p:nvPr/>
        </p:nvSpPr>
        <p:spPr bwMode="auto">
          <a:xfrm>
            <a:off x="887413" y="2220913"/>
            <a:ext cx="0" cy="7159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18" name="Line 58"/>
          <p:cNvSpPr>
            <a:spLocks noChangeShapeType="1"/>
          </p:cNvSpPr>
          <p:nvPr/>
        </p:nvSpPr>
        <p:spPr bwMode="auto">
          <a:xfrm>
            <a:off x="2759075" y="2212975"/>
            <a:ext cx="0" cy="7159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19" name="Rectangle 59"/>
          <p:cNvSpPr>
            <a:spLocks noChangeArrowheads="1"/>
          </p:cNvSpPr>
          <p:nvPr/>
        </p:nvSpPr>
        <p:spPr bwMode="auto">
          <a:xfrm>
            <a:off x="5562600" y="1654175"/>
            <a:ext cx="1041400" cy="344488"/>
          </a:xfrm>
          <a:prstGeom prst="rect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100" b="1" dirty="0">
                <a:latin typeface="Century Gothic" pitchFamily="34" charset="0"/>
                <a:cs typeface="Arial" charset="0"/>
              </a:rPr>
              <a:t>NEMOTEK</a:t>
            </a:r>
          </a:p>
        </p:txBody>
      </p:sp>
      <p:sp>
        <p:nvSpPr>
          <p:cNvPr id="16420" name="Line 60"/>
          <p:cNvSpPr>
            <a:spLocks noChangeShapeType="1"/>
          </p:cNvSpPr>
          <p:nvPr/>
        </p:nvSpPr>
        <p:spPr bwMode="auto">
          <a:xfrm>
            <a:off x="1824038" y="1555750"/>
            <a:ext cx="0" cy="6604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21" name="Line 61"/>
          <p:cNvSpPr>
            <a:spLocks noChangeShapeType="1"/>
          </p:cNvSpPr>
          <p:nvPr/>
        </p:nvSpPr>
        <p:spPr bwMode="auto">
          <a:xfrm>
            <a:off x="4732338" y="1568450"/>
            <a:ext cx="0" cy="2889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22" name="Line 62"/>
          <p:cNvSpPr>
            <a:spLocks noChangeShapeType="1"/>
          </p:cNvSpPr>
          <p:nvPr/>
        </p:nvSpPr>
        <p:spPr bwMode="auto">
          <a:xfrm>
            <a:off x="4732338" y="1857375"/>
            <a:ext cx="79057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23" name="Rectangle 63"/>
          <p:cNvSpPr>
            <a:spLocks noChangeArrowheads="1"/>
          </p:cNvSpPr>
          <p:nvPr/>
        </p:nvSpPr>
        <p:spPr bwMode="auto">
          <a:xfrm>
            <a:off x="5138738" y="4906963"/>
            <a:ext cx="1020762" cy="420687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fr-FR" sz="1100" b="1" dirty="0">
                <a:latin typeface="Century Gothic" pitchFamily="34" charset="0"/>
                <a:cs typeface="Arial" charset="0"/>
              </a:rPr>
              <a:t>Agropolis</a:t>
            </a:r>
          </a:p>
        </p:txBody>
      </p:sp>
      <p:sp>
        <p:nvSpPr>
          <p:cNvPr id="16424" name="Rectangle 64"/>
          <p:cNvSpPr>
            <a:spLocks noChangeArrowheads="1"/>
          </p:cNvSpPr>
          <p:nvPr/>
        </p:nvSpPr>
        <p:spPr bwMode="auto">
          <a:xfrm>
            <a:off x="3979863" y="4905375"/>
            <a:ext cx="1020762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fr-FR" sz="1100" b="1" dirty="0">
                <a:latin typeface="Century Gothic" pitchFamily="34" charset="0"/>
                <a:cs typeface="Arial" charset="0"/>
              </a:rPr>
              <a:t>Haliopolis</a:t>
            </a:r>
          </a:p>
        </p:txBody>
      </p:sp>
      <p:sp>
        <p:nvSpPr>
          <p:cNvPr id="16425" name="Rectangle 65"/>
          <p:cNvSpPr>
            <a:spLocks noChangeArrowheads="1"/>
          </p:cNvSpPr>
          <p:nvPr/>
        </p:nvSpPr>
        <p:spPr bwMode="auto">
          <a:xfrm>
            <a:off x="5126038" y="5468938"/>
            <a:ext cx="1020762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fr-FR" sz="1100" b="1" dirty="0" smtClean="0">
                <a:latin typeface="Century Gothic" pitchFamily="34" charset="0"/>
                <a:cs typeface="Arial" charset="0"/>
              </a:rPr>
              <a:t>Parc de Jorf Lasfar</a:t>
            </a:r>
            <a:endParaRPr lang="fr-FR" sz="11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16426" name="Rectangle 66"/>
          <p:cNvSpPr>
            <a:spLocks noChangeArrowheads="1"/>
          </p:cNvSpPr>
          <p:nvPr/>
        </p:nvSpPr>
        <p:spPr bwMode="auto">
          <a:xfrm>
            <a:off x="3987800" y="5468938"/>
            <a:ext cx="1019175" cy="4206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969696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lnSpc>
                <a:spcPct val="80000"/>
              </a:lnSpc>
            </a:pPr>
            <a:r>
              <a:rPr lang="fr-FR" sz="1100" b="1" dirty="0">
                <a:latin typeface="Century Gothic" pitchFamily="34" charset="0"/>
                <a:cs typeface="Arial" charset="0"/>
              </a:rPr>
              <a:t>AFZ </a:t>
            </a:r>
            <a:r>
              <a:rPr lang="fr-FR" sz="1100" b="1" dirty="0" err="1">
                <a:latin typeface="Century Gothic" pitchFamily="34" charset="0"/>
                <a:cs typeface="Arial" charset="0"/>
              </a:rPr>
              <a:t>Investment</a:t>
            </a:r>
            <a:endParaRPr lang="fr-FR" sz="11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16427" name="Rectangle 67"/>
          <p:cNvSpPr>
            <a:spLocks noChangeArrowheads="1"/>
          </p:cNvSpPr>
          <p:nvPr/>
        </p:nvSpPr>
        <p:spPr bwMode="auto">
          <a:xfrm>
            <a:off x="4779963" y="5865813"/>
            <a:ext cx="57626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400" b="1">
                <a:cs typeface="Arial" charset="0"/>
              </a:rPr>
              <a:t>…</a:t>
            </a:r>
          </a:p>
        </p:txBody>
      </p:sp>
      <p:sp>
        <p:nvSpPr>
          <p:cNvPr id="16428" name="Line 68"/>
          <p:cNvSpPr>
            <a:spLocks noChangeShapeType="1"/>
          </p:cNvSpPr>
          <p:nvPr/>
        </p:nvSpPr>
        <p:spPr bwMode="auto">
          <a:xfrm>
            <a:off x="4500563" y="1568450"/>
            <a:ext cx="0" cy="13684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29" name="Line 69"/>
          <p:cNvSpPr>
            <a:spLocks noChangeShapeType="1"/>
          </p:cNvSpPr>
          <p:nvPr/>
        </p:nvSpPr>
        <p:spPr bwMode="auto">
          <a:xfrm>
            <a:off x="5638800" y="2073275"/>
            <a:ext cx="0" cy="8636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30" name="Text Box 71"/>
          <p:cNvSpPr txBox="1">
            <a:spLocks noChangeArrowheads="1"/>
          </p:cNvSpPr>
          <p:nvPr/>
        </p:nvSpPr>
        <p:spPr bwMode="auto">
          <a:xfrm>
            <a:off x="3429000" y="2289175"/>
            <a:ext cx="32051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100" b="1" dirty="0">
                <a:latin typeface="Century Gothic" pitchFamily="34" charset="0"/>
                <a:cs typeface="Arial" charset="0"/>
              </a:rPr>
              <a:t>INDUSTRIE ET LOGISTIQUE</a:t>
            </a:r>
          </a:p>
        </p:txBody>
      </p:sp>
      <p:sp>
        <p:nvSpPr>
          <p:cNvPr id="16431" name="Line 72"/>
          <p:cNvSpPr>
            <a:spLocks noChangeShapeType="1"/>
          </p:cNvSpPr>
          <p:nvPr/>
        </p:nvSpPr>
        <p:spPr bwMode="auto">
          <a:xfrm>
            <a:off x="5651500" y="3657600"/>
            <a:ext cx="0" cy="863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32" name="Line 73"/>
          <p:cNvSpPr>
            <a:spLocks noChangeShapeType="1"/>
          </p:cNvSpPr>
          <p:nvPr/>
        </p:nvSpPr>
        <p:spPr bwMode="auto">
          <a:xfrm>
            <a:off x="4500563" y="3584575"/>
            <a:ext cx="0" cy="9366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33" name="Rectangle 74"/>
          <p:cNvSpPr>
            <a:spLocks noChangeArrowheads="1"/>
          </p:cNvSpPr>
          <p:nvPr/>
        </p:nvSpPr>
        <p:spPr bwMode="auto">
          <a:xfrm>
            <a:off x="5229225" y="2974975"/>
            <a:ext cx="1008063" cy="64135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Sociétés de gestion</a:t>
            </a:r>
          </a:p>
          <a:p>
            <a:pPr algn="ctr"/>
            <a:r>
              <a:rPr lang="fr-FR" sz="11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Z.A.I</a:t>
            </a:r>
          </a:p>
        </p:txBody>
      </p:sp>
      <p:sp>
        <p:nvSpPr>
          <p:cNvPr id="16434" name="Rectangle 75"/>
          <p:cNvSpPr>
            <a:spLocks noChangeArrowheads="1"/>
          </p:cNvSpPr>
          <p:nvPr/>
        </p:nvSpPr>
        <p:spPr bwMode="auto">
          <a:xfrm>
            <a:off x="3995738" y="2974975"/>
            <a:ext cx="1035050" cy="641350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Sociétés de portage des actifs ZAI</a:t>
            </a:r>
          </a:p>
        </p:txBody>
      </p:sp>
      <p:sp>
        <p:nvSpPr>
          <p:cNvPr id="16435" name="Rectangle 76"/>
          <p:cNvSpPr>
            <a:spLocks noChangeArrowheads="1"/>
          </p:cNvSpPr>
          <p:nvPr/>
        </p:nvSpPr>
        <p:spPr bwMode="auto">
          <a:xfrm>
            <a:off x="6710363" y="2511425"/>
            <a:ext cx="2109787" cy="3770313"/>
          </a:xfrm>
          <a:prstGeom prst="rect">
            <a:avLst/>
          </a:prstGeom>
          <a:noFill/>
          <a:ln w="19050">
            <a:solidFill>
              <a:srgbClr val="99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436" name="Rectangle 77"/>
          <p:cNvSpPr>
            <a:spLocks noChangeArrowheads="1"/>
          </p:cNvSpPr>
          <p:nvPr/>
        </p:nvSpPr>
        <p:spPr bwMode="auto">
          <a:xfrm>
            <a:off x="6877050" y="4538663"/>
            <a:ext cx="1798638" cy="1643062"/>
          </a:xfrm>
          <a:prstGeom prst="rect">
            <a:avLst/>
          </a:prstGeom>
          <a:solidFill>
            <a:srgbClr val="990000">
              <a:alpha val="3215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437" name="Rectangle 78"/>
          <p:cNvSpPr>
            <a:spLocks noChangeArrowheads="1"/>
          </p:cNvSpPr>
          <p:nvPr/>
        </p:nvSpPr>
        <p:spPr bwMode="auto">
          <a:xfrm>
            <a:off x="7223125" y="4908550"/>
            <a:ext cx="1020763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fr-FR" sz="1100" b="1" dirty="0">
                <a:latin typeface="Century Gothic" pitchFamily="34" charset="0"/>
                <a:cs typeface="Arial" charset="0"/>
              </a:rPr>
              <a:t>Oued Fès</a:t>
            </a:r>
          </a:p>
        </p:txBody>
      </p:sp>
      <p:sp>
        <p:nvSpPr>
          <p:cNvPr id="16438" name="Rectangle 79"/>
          <p:cNvSpPr>
            <a:spLocks noChangeArrowheads="1"/>
          </p:cNvSpPr>
          <p:nvPr/>
        </p:nvSpPr>
        <p:spPr bwMode="auto">
          <a:xfrm>
            <a:off x="7223125" y="5468938"/>
            <a:ext cx="1020763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fr-FR" sz="1100" b="1" dirty="0">
                <a:latin typeface="Century Gothic" pitchFamily="34" charset="0"/>
                <a:cs typeface="Arial" charset="0"/>
              </a:rPr>
              <a:t>Cala Iris</a:t>
            </a:r>
          </a:p>
        </p:txBody>
      </p:sp>
      <p:sp>
        <p:nvSpPr>
          <p:cNvPr id="16439" name="Rectangle 80"/>
          <p:cNvSpPr>
            <a:spLocks noChangeArrowheads="1"/>
          </p:cNvSpPr>
          <p:nvPr/>
        </p:nvSpPr>
        <p:spPr bwMode="auto">
          <a:xfrm>
            <a:off x="7439025" y="5865813"/>
            <a:ext cx="57626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400" b="1">
                <a:cs typeface="Arial" charset="0"/>
              </a:rPr>
              <a:t>…</a:t>
            </a:r>
          </a:p>
        </p:txBody>
      </p:sp>
      <p:sp>
        <p:nvSpPr>
          <p:cNvPr id="16440" name="Rectangle 81"/>
          <p:cNvSpPr>
            <a:spLocks noChangeArrowheads="1"/>
          </p:cNvSpPr>
          <p:nvPr/>
        </p:nvSpPr>
        <p:spPr bwMode="auto">
          <a:xfrm>
            <a:off x="6872288" y="4570413"/>
            <a:ext cx="1658937" cy="192087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100" b="1" i="1" u="sng" dirty="0">
                <a:latin typeface="Century Gothic" pitchFamily="34" charset="0"/>
                <a:cs typeface="Arial" charset="0"/>
              </a:rPr>
              <a:t>Sociétés de projet</a:t>
            </a:r>
          </a:p>
        </p:txBody>
      </p:sp>
      <p:sp>
        <p:nvSpPr>
          <p:cNvPr id="16441" name="Line 84"/>
          <p:cNvSpPr>
            <a:spLocks noChangeShapeType="1"/>
          </p:cNvSpPr>
          <p:nvPr/>
        </p:nvSpPr>
        <p:spPr bwMode="auto">
          <a:xfrm>
            <a:off x="2627313" y="3584575"/>
            <a:ext cx="0" cy="9366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42" name="Line 85"/>
          <p:cNvSpPr>
            <a:spLocks noChangeShapeType="1"/>
          </p:cNvSpPr>
          <p:nvPr/>
        </p:nvSpPr>
        <p:spPr bwMode="auto">
          <a:xfrm>
            <a:off x="7718425" y="1568450"/>
            <a:ext cx="22225" cy="29400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43" name="Text Box 86"/>
          <p:cNvSpPr txBox="1">
            <a:spLocks noChangeArrowheads="1"/>
          </p:cNvSpPr>
          <p:nvPr/>
        </p:nvSpPr>
        <p:spPr bwMode="auto">
          <a:xfrm>
            <a:off x="6673850" y="2254250"/>
            <a:ext cx="2087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100" b="1" dirty="0">
                <a:latin typeface="Century Gothic" pitchFamily="34" charset="0"/>
                <a:cs typeface="Arial" charset="0"/>
              </a:rPr>
              <a:t>TOURISME</a:t>
            </a:r>
          </a:p>
        </p:txBody>
      </p:sp>
      <p:sp>
        <p:nvSpPr>
          <p:cNvPr id="16444" name="Line 88"/>
          <p:cNvSpPr>
            <a:spLocks noChangeShapeType="1"/>
          </p:cNvSpPr>
          <p:nvPr/>
        </p:nvSpPr>
        <p:spPr bwMode="auto">
          <a:xfrm>
            <a:off x="4500563" y="2060575"/>
            <a:ext cx="1150937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45" name="Text Box 89"/>
          <p:cNvSpPr txBox="1">
            <a:spLocks noChangeArrowheads="1"/>
          </p:cNvSpPr>
          <p:nvPr/>
        </p:nvSpPr>
        <p:spPr bwMode="auto">
          <a:xfrm>
            <a:off x="250793" y="3851275"/>
            <a:ext cx="1978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1000" b="1" dirty="0">
                <a:solidFill>
                  <a:srgbClr val="990000"/>
                </a:solidFill>
                <a:latin typeface="Century Gothic" pitchFamily="34" charset="0"/>
                <a:cs typeface="Arial" charset="0"/>
              </a:rPr>
              <a:t>AUTRES                                                      (foncière Chellah, RCAR…)</a:t>
            </a:r>
          </a:p>
        </p:txBody>
      </p:sp>
      <p:sp>
        <p:nvSpPr>
          <p:cNvPr id="16446" name="Line 90"/>
          <p:cNvSpPr>
            <a:spLocks noChangeShapeType="1"/>
          </p:cNvSpPr>
          <p:nvPr/>
        </p:nvSpPr>
        <p:spPr bwMode="auto">
          <a:xfrm>
            <a:off x="908050" y="4221163"/>
            <a:ext cx="0" cy="2873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" name="Espace réservé du numéro de diapositive 3"/>
          <p:cNvSpPr txBox="1">
            <a:spLocks noGrp="1"/>
          </p:cNvSpPr>
          <p:nvPr/>
        </p:nvSpPr>
        <p:spPr bwMode="auto">
          <a:xfrm>
            <a:off x="4392613" y="6561138"/>
            <a:ext cx="647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7E8CD4-86CF-4D98-80B2-0496EF166759}" type="slidenum">
              <a:rPr lang="fr-FR" sz="1400"/>
              <a:pPr algn="r"/>
              <a:t>8</a:t>
            </a:fld>
            <a:endParaRPr lang="fr-FR" sz="1400" dirty="0"/>
          </a:p>
        </p:txBody>
      </p:sp>
      <p:sp>
        <p:nvSpPr>
          <p:cNvPr id="66" name="Rectangle 65"/>
          <p:cNvSpPr/>
          <p:nvPr/>
        </p:nvSpPr>
        <p:spPr>
          <a:xfrm>
            <a:off x="346937" y="116632"/>
            <a:ext cx="3855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Organisation globale</a:t>
            </a:r>
            <a:endParaRPr lang="fr-F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4286250" y="1120761"/>
            <a:ext cx="4857750" cy="276999"/>
          </a:xfrm>
          <a:prstGeom prst="rect">
            <a:avLst/>
          </a:prstGeom>
          <a:solidFill>
            <a:srgbClr val="9900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7412" name="Picture 11"/>
          <p:cNvPicPr>
            <a:picLocks noChangeAspect="1" noChangeArrowheads="1"/>
          </p:cNvPicPr>
          <p:nvPr/>
        </p:nvPicPr>
        <p:blipFill>
          <a:blip r:embed="rId2" cstate="print"/>
          <a:srcRect t="8144"/>
          <a:stretch>
            <a:fillRect/>
          </a:stretch>
        </p:blipFill>
        <p:spPr bwMode="auto">
          <a:xfrm>
            <a:off x="6072198" y="3212976"/>
            <a:ext cx="3071801" cy="1656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0" y="1127651"/>
            <a:ext cx="3500438" cy="2769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rPr>
              <a:t>Grands projets à travers tout le Maroc</a:t>
            </a:r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48577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ZoneTexte 17"/>
          <p:cNvSpPr txBox="1">
            <a:spLocks noChangeArrowheads="1"/>
          </p:cNvSpPr>
          <p:nvPr/>
        </p:nvSpPr>
        <p:spPr bwMode="auto">
          <a:xfrm>
            <a:off x="3500438" y="4081463"/>
            <a:ext cx="857250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  <a:latin typeface="Century Gothic" pitchFamily="34" charset="0"/>
              </a:rPr>
              <a:t>X</a:t>
            </a:r>
          </a:p>
          <a:p>
            <a:r>
              <a:rPr lang="fr-FR" sz="1800">
                <a:solidFill>
                  <a:schemeClr val="bg1"/>
                </a:solidFill>
                <a:latin typeface="Century Gothic" pitchFamily="34" charset="0"/>
              </a:rPr>
              <a:t>X</a:t>
            </a:r>
          </a:p>
          <a:p>
            <a:r>
              <a:rPr lang="fr-FR" sz="1800">
                <a:solidFill>
                  <a:schemeClr val="bg1"/>
                </a:solidFill>
                <a:latin typeface="Century Gothic" pitchFamily="34" charset="0"/>
              </a:rPr>
              <a:t>X</a:t>
            </a:r>
          </a:p>
          <a:p>
            <a:r>
              <a:rPr lang="fr-FR" sz="1800">
                <a:solidFill>
                  <a:schemeClr val="bg1"/>
                </a:solidFill>
                <a:latin typeface="Century Gothic" pitchFamily="34" charset="0"/>
              </a:rPr>
              <a:t>X</a:t>
            </a:r>
          </a:p>
          <a:p>
            <a:r>
              <a:rPr lang="fr-FR" sz="1800">
                <a:solidFill>
                  <a:schemeClr val="bg1"/>
                </a:solidFill>
                <a:latin typeface="Century Gothic" pitchFamily="34" charset="0"/>
              </a:rPr>
              <a:t>X</a:t>
            </a:r>
          </a:p>
          <a:p>
            <a:endParaRPr lang="fr-FR" sz="18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3131840" y="3212976"/>
            <a:ext cx="950913" cy="250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Industrie</a:t>
            </a:r>
          </a:p>
        </p:txBody>
      </p:sp>
      <p:sp>
        <p:nvSpPr>
          <p:cNvPr id="17424" name="ZoneTexte 19"/>
          <p:cNvSpPr txBox="1">
            <a:spLocks noChangeArrowheads="1"/>
          </p:cNvSpPr>
          <p:nvPr/>
        </p:nvSpPr>
        <p:spPr bwMode="auto">
          <a:xfrm>
            <a:off x="4572000" y="3652838"/>
            <a:ext cx="1071563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chemeClr val="bg1"/>
                </a:solidFill>
                <a:latin typeface="Century Gothic" pitchFamily="34" charset="0"/>
              </a:rPr>
              <a:t>X</a:t>
            </a:r>
          </a:p>
          <a:p>
            <a:r>
              <a:rPr lang="fr-FR" sz="1800">
                <a:solidFill>
                  <a:schemeClr val="bg1"/>
                </a:solidFill>
                <a:latin typeface="Century Gothic" pitchFamily="34" charset="0"/>
              </a:rPr>
              <a:t>X</a:t>
            </a:r>
          </a:p>
          <a:p>
            <a:r>
              <a:rPr lang="fr-FR" sz="1800">
                <a:solidFill>
                  <a:schemeClr val="bg1"/>
                </a:solidFill>
                <a:latin typeface="Century Gothic" pitchFamily="34" charset="0"/>
              </a:rPr>
              <a:t>X</a:t>
            </a:r>
          </a:p>
          <a:p>
            <a:r>
              <a:rPr lang="fr-FR" sz="1800">
                <a:solidFill>
                  <a:schemeClr val="bg1"/>
                </a:solidFill>
                <a:latin typeface="Century Gothic" pitchFamily="34" charset="0"/>
              </a:rPr>
              <a:t>X</a:t>
            </a:r>
          </a:p>
          <a:p>
            <a:r>
              <a:rPr lang="fr-FR" sz="1800">
                <a:solidFill>
                  <a:schemeClr val="bg1"/>
                </a:solidFill>
                <a:latin typeface="Century Gothic" pitchFamily="34" charset="0"/>
              </a:rPr>
              <a:t>X</a:t>
            </a:r>
          </a:p>
          <a:p>
            <a:r>
              <a:rPr lang="fr-FR" sz="1800">
                <a:solidFill>
                  <a:schemeClr val="bg1"/>
                </a:solidFill>
                <a:latin typeface="Century Gothic" pitchFamily="34" charset="0"/>
              </a:rPr>
              <a:t>x</a:t>
            </a:r>
          </a:p>
        </p:txBody>
      </p:sp>
      <p:sp>
        <p:nvSpPr>
          <p:cNvPr id="21517" name="ZoneTexte 18"/>
          <p:cNvSpPr txBox="1">
            <a:spLocks noChangeArrowheads="1"/>
          </p:cNvSpPr>
          <p:nvPr/>
        </p:nvSpPr>
        <p:spPr bwMode="auto">
          <a:xfrm>
            <a:off x="4139952" y="3717032"/>
            <a:ext cx="1428760" cy="17081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05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Tanger</a:t>
            </a:r>
          </a:p>
          <a:p>
            <a:pPr>
              <a:defRPr/>
            </a:pPr>
            <a:r>
              <a:rPr lang="fr-FR" sz="1050" dirty="0" err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Ghandouri</a:t>
            </a:r>
            <a:endParaRPr lang="fr-FR" sz="105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Pinède</a:t>
            </a:r>
          </a:p>
          <a:p>
            <a:pPr>
              <a:defRPr/>
            </a:pPr>
            <a:r>
              <a:rPr lang="fr-FR" sz="105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Fès</a:t>
            </a:r>
            <a:endParaRPr lang="fr-FR" sz="105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Oued Fès</a:t>
            </a:r>
          </a:p>
          <a:p>
            <a:pPr>
              <a:defRPr/>
            </a:pPr>
            <a:r>
              <a:rPr lang="fr-FR" sz="105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Marrakech</a:t>
            </a:r>
          </a:p>
          <a:p>
            <a:pPr>
              <a:defRPr/>
            </a:pPr>
            <a:r>
              <a:rPr lang="fr-FR" sz="1050" dirty="0" err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Aguedal</a:t>
            </a:r>
            <a:endParaRPr lang="fr-FR" sz="105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Zahrat </a:t>
            </a:r>
            <a:r>
              <a:rPr lang="fr-FR" sz="105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Annakhil</a:t>
            </a:r>
          </a:p>
          <a:p>
            <a:pPr>
              <a:defRPr/>
            </a:pPr>
            <a:r>
              <a:rPr lang="fr-FR" sz="105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Al Hoceima</a:t>
            </a:r>
          </a:p>
          <a:p>
            <a:pPr>
              <a:defRPr/>
            </a:pPr>
            <a:r>
              <a:rPr lang="fr-FR" sz="105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Cala Iris</a:t>
            </a:r>
            <a:endParaRPr lang="fr-FR" sz="105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1518" name="Rectangle 11"/>
          <p:cNvSpPr>
            <a:spLocks noChangeArrowheads="1"/>
          </p:cNvSpPr>
          <p:nvPr/>
        </p:nvSpPr>
        <p:spPr bwMode="auto">
          <a:xfrm>
            <a:off x="4355976" y="3429000"/>
            <a:ext cx="950913" cy="250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Tourisme</a:t>
            </a:r>
          </a:p>
        </p:txBody>
      </p:sp>
      <p:sp>
        <p:nvSpPr>
          <p:cNvPr id="2" name="ZoneTexte 20"/>
          <p:cNvSpPr txBox="1">
            <a:spLocks noChangeArrowheads="1"/>
          </p:cNvSpPr>
          <p:nvPr/>
        </p:nvSpPr>
        <p:spPr bwMode="auto">
          <a:xfrm>
            <a:off x="1500166" y="5000636"/>
            <a:ext cx="1214446" cy="15311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05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Casablanca</a:t>
            </a:r>
          </a:p>
          <a:p>
            <a:pPr>
              <a:defRPr/>
            </a:pPr>
            <a:r>
              <a:rPr lang="fr-FR" sz="1050" dirty="0" err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Casanearshore</a:t>
            </a:r>
            <a:endParaRPr lang="fr-FR" sz="105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Rabat</a:t>
            </a:r>
          </a:p>
          <a:p>
            <a:pPr>
              <a:defRPr/>
            </a:pPr>
            <a:r>
              <a:rPr lang="fr-FR" sz="1050" dirty="0" err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Technopolis</a:t>
            </a:r>
            <a:endParaRPr lang="fr-FR" sz="105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dirty="0" err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Nemotek</a:t>
            </a:r>
            <a:endParaRPr lang="fr-FR" sz="105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Fès</a:t>
            </a:r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Fès Shore</a:t>
            </a:r>
          </a:p>
          <a:p>
            <a:pPr>
              <a:defRPr/>
            </a:pPr>
            <a:endParaRPr lang="fr-FR" sz="9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endParaRPr lang="fr-FR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1521" name="Rectangle 9"/>
          <p:cNvSpPr>
            <a:spLocks noChangeArrowheads="1"/>
          </p:cNvSpPr>
          <p:nvPr/>
        </p:nvSpPr>
        <p:spPr bwMode="auto">
          <a:xfrm>
            <a:off x="1619672" y="4725144"/>
            <a:ext cx="950913" cy="250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9" tIns="45715" rIns="91429" bIns="45715" anchor="ctr"/>
          <a:lstStyle/>
          <a:p>
            <a:pPr algn="ctr">
              <a:defRPr/>
            </a:pPr>
            <a:r>
              <a:rPr lang="fr-FR" sz="1050" b="1" dirty="0" err="1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Offshoring</a:t>
            </a:r>
            <a:endParaRPr lang="fr-FR" sz="105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437" name="ZoneTexte 20"/>
          <p:cNvSpPr txBox="1">
            <a:spLocks noChangeArrowheads="1"/>
          </p:cNvSpPr>
          <p:nvPr/>
        </p:nvSpPr>
        <p:spPr bwMode="auto">
          <a:xfrm>
            <a:off x="1214438" y="4224338"/>
            <a:ext cx="92868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b="1" dirty="0" err="1">
                <a:solidFill>
                  <a:srgbClr val="263B92"/>
                </a:solidFill>
                <a:latin typeface="Century Gothic" pitchFamily="34" charset="0"/>
                <a:cs typeface="Arial" pitchFamily="34" charset="0"/>
              </a:rPr>
              <a:t>Laâyoune</a:t>
            </a:r>
            <a:endParaRPr lang="fr-FR" sz="900" b="1" dirty="0">
              <a:solidFill>
                <a:srgbClr val="263B9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6" name="Organigramme : Connecteur 25"/>
          <p:cNvSpPr/>
          <p:nvPr/>
        </p:nvSpPr>
        <p:spPr>
          <a:xfrm>
            <a:off x="2071688" y="4367213"/>
            <a:ext cx="71437" cy="71437"/>
          </a:xfrm>
          <a:prstGeom prst="flowChartConnector">
            <a:avLst/>
          </a:prstGeom>
          <a:solidFill>
            <a:srgbClr val="263B92"/>
          </a:solidFill>
          <a:ln>
            <a:solidFill>
              <a:srgbClr val="263B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latin typeface="Century Gothic" pitchFamily="34" charset="0"/>
            </a:endParaRPr>
          </a:p>
        </p:txBody>
      </p:sp>
      <p:sp>
        <p:nvSpPr>
          <p:cNvPr id="17439" name="ZoneTexte 22"/>
          <p:cNvSpPr txBox="1">
            <a:spLocks noChangeArrowheads="1"/>
          </p:cNvSpPr>
          <p:nvPr/>
        </p:nvSpPr>
        <p:spPr bwMode="auto">
          <a:xfrm>
            <a:off x="785813" y="4724400"/>
            <a:ext cx="8572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b="1" dirty="0" err="1">
                <a:solidFill>
                  <a:srgbClr val="263B92"/>
                </a:solidFill>
                <a:latin typeface="Century Gothic" pitchFamily="34" charset="0"/>
                <a:cs typeface="Arial" pitchFamily="34" charset="0"/>
              </a:rPr>
              <a:t>Boujdour</a:t>
            </a:r>
            <a:endParaRPr lang="fr-FR" sz="900" b="1" dirty="0">
              <a:solidFill>
                <a:srgbClr val="263B9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8" name="Organigramme : Connecteur 27"/>
          <p:cNvSpPr/>
          <p:nvPr/>
        </p:nvSpPr>
        <p:spPr>
          <a:xfrm>
            <a:off x="1571625" y="4867275"/>
            <a:ext cx="71438" cy="71438"/>
          </a:xfrm>
          <a:prstGeom prst="flowChartConnector">
            <a:avLst/>
          </a:prstGeom>
          <a:solidFill>
            <a:srgbClr val="263B92"/>
          </a:solidFill>
          <a:ln>
            <a:solidFill>
              <a:srgbClr val="263B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latin typeface="Century Gothic" pitchFamily="34" charset="0"/>
            </a:endParaRPr>
          </a:p>
        </p:txBody>
      </p:sp>
      <p:sp>
        <p:nvSpPr>
          <p:cNvPr id="17441" name="ZoneTexte 24"/>
          <p:cNvSpPr txBox="1">
            <a:spLocks noChangeArrowheads="1"/>
          </p:cNvSpPr>
          <p:nvPr/>
        </p:nvSpPr>
        <p:spPr bwMode="auto">
          <a:xfrm>
            <a:off x="2143125" y="3367088"/>
            <a:ext cx="8572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800">
              <a:latin typeface="Century Gothic" pitchFamily="34" charset="0"/>
            </a:endParaRPr>
          </a:p>
        </p:txBody>
      </p:sp>
      <p:sp>
        <p:nvSpPr>
          <p:cNvPr id="17442" name="ZoneTexte 25"/>
          <p:cNvSpPr txBox="1">
            <a:spLocks noChangeArrowheads="1"/>
          </p:cNvSpPr>
          <p:nvPr/>
        </p:nvSpPr>
        <p:spPr bwMode="auto">
          <a:xfrm>
            <a:off x="2357438" y="3478213"/>
            <a:ext cx="6429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b="1" dirty="0">
                <a:solidFill>
                  <a:srgbClr val="263B92"/>
                </a:solidFill>
                <a:latin typeface="Century Gothic" pitchFamily="34" charset="0"/>
                <a:cs typeface="Arial" pitchFamily="34" charset="0"/>
              </a:rPr>
              <a:t>Agadir</a:t>
            </a:r>
          </a:p>
        </p:txBody>
      </p:sp>
      <p:sp>
        <p:nvSpPr>
          <p:cNvPr id="17443" name="ZoneTexte 22"/>
          <p:cNvSpPr txBox="1">
            <a:spLocks noChangeArrowheads="1"/>
          </p:cNvSpPr>
          <p:nvPr/>
        </p:nvSpPr>
        <p:spPr bwMode="auto">
          <a:xfrm>
            <a:off x="357188" y="5478463"/>
            <a:ext cx="8572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b="1" dirty="0">
                <a:solidFill>
                  <a:srgbClr val="263B92"/>
                </a:solidFill>
                <a:latin typeface="Century Gothic" pitchFamily="34" charset="0"/>
                <a:cs typeface="Arial" pitchFamily="34" charset="0"/>
              </a:rPr>
              <a:t>Dakhla</a:t>
            </a:r>
          </a:p>
        </p:txBody>
      </p:sp>
      <p:sp>
        <p:nvSpPr>
          <p:cNvPr id="32" name="Organigramme : Connecteur 31"/>
          <p:cNvSpPr/>
          <p:nvPr/>
        </p:nvSpPr>
        <p:spPr>
          <a:xfrm>
            <a:off x="1143000" y="5621338"/>
            <a:ext cx="71438" cy="71437"/>
          </a:xfrm>
          <a:prstGeom prst="flowChartConnector">
            <a:avLst/>
          </a:prstGeom>
          <a:solidFill>
            <a:srgbClr val="263B92"/>
          </a:solidFill>
          <a:ln>
            <a:solidFill>
              <a:srgbClr val="263B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latin typeface="Century Gothic" pitchFamily="34" charset="0"/>
            </a:endParaRPr>
          </a:p>
        </p:txBody>
      </p:sp>
      <p:sp>
        <p:nvSpPr>
          <p:cNvPr id="33" name="Organigramme : Connecteur 32"/>
          <p:cNvSpPr/>
          <p:nvPr/>
        </p:nvSpPr>
        <p:spPr>
          <a:xfrm flipV="1">
            <a:off x="3000375" y="3581400"/>
            <a:ext cx="71438" cy="809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latin typeface="Century Gothic" pitchFamily="34" charset="0"/>
            </a:endParaRPr>
          </a:p>
        </p:txBody>
      </p:sp>
      <p:pic>
        <p:nvPicPr>
          <p:cNvPr id="38" name="Image 37" descr="annonce oued fes.JPG"/>
          <p:cNvPicPr>
            <a:picLocks noChangeAspect="1"/>
          </p:cNvPicPr>
          <p:nvPr/>
        </p:nvPicPr>
        <p:blipFill>
          <a:blip r:embed="rId4" cstate="print"/>
          <a:srcRect t="23063" b="810"/>
          <a:stretch>
            <a:fillRect/>
          </a:stretch>
        </p:blipFill>
        <p:spPr>
          <a:xfrm>
            <a:off x="6072198" y="4858900"/>
            <a:ext cx="3071802" cy="1666444"/>
          </a:xfrm>
          <a:prstGeom prst="rect">
            <a:avLst/>
          </a:prstGeom>
        </p:spPr>
      </p:pic>
      <p:pic>
        <p:nvPicPr>
          <p:cNvPr id="39" name="Image 38" descr="VISUEL JOR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1571612"/>
            <a:ext cx="3071802" cy="1641364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-4787" y="116632"/>
            <a:ext cx="4362475" cy="52322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1">
            <a:normAutofit fontScale="97500"/>
          </a:bodyPr>
          <a:lstStyle>
            <a:lvl1pPr algn="l" defTabSz="914400" eaLnBrk="1" latinLnBrk="0" hangingPunct="1">
              <a:buNone/>
              <a:defRPr lang="fr-FR" sz="2800" b="1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fr-FR" dirty="0"/>
              <a:t>Présentation de MEDZ</a:t>
            </a:r>
          </a:p>
        </p:txBody>
      </p:sp>
      <p:sp>
        <p:nvSpPr>
          <p:cNvPr id="21514" name="ZoneTexte 15"/>
          <p:cNvSpPr txBox="1">
            <a:spLocks noChangeArrowheads="1"/>
          </p:cNvSpPr>
          <p:nvPr/>
        </p:nvSpPr>
        <p:spPr bwMode="auto">
          <a:xfrm>
            <a:off x="2771800" y="3501009"/>
            <a:ext cx="1357321" cy="33239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05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Al Hoceima</a:t>
            </a:r>
          </a:p>
          <a:p>
            <a:pPr>
              <a:defRPr/>
            </a:pPr>
            <a:r>
              <a:rPr lang="fr-FR" sz="105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Zone d’activités</a:t>
            </a:r>
          </a:p>
          <a:p>
            <a:pPr>
              <a:defRPr/>
            </a:pPr>
            <a:r>
              <a:rPr lang="fr-FR" sz="105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Nador</a:t>
            </a:r>
            <a:endParaRPr lang="fr-FR" sz="105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dirty="0" err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Selouane</a:t>
            </a:r>
            <a:endParaRPr lang="fr-FR" sz="105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Meknès</a:t>
            </a:r>
          </a:p>
          <a:p>
            <a:pPr>
              <a:defRPr/>
            </a:pPr>
            <a:r>
              <a:rPr lang="fr-FR" sz="1050" dirty="0" err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Agropolis</a:t>
            </a:r>
            <a:endParaRPr lang="fr-FR" sz="105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El Jadida</a:t>
            </a:r>
          </a:p>
          <a:p>
            <a:pPr>
              <a:defRPr/>
            </a:pPr>
            <a:r>
              <a:rPr lang="fr-FR" sz="1050" dirty="0" err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Jorf</a:t>
            </a:r>
            <a:r>
              <a:rPr lang="fr-FR" sz="105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fr-FR" sz="1050" dirty="0" err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Lasfar</a:t>
            </a:r>
            <a:endParaRPr lang="fr-FR" sz="105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Agadir</a:t>
            </a:r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Pôle Halieutique</a:t>
            </a:r>
          </a:p>
          <a:p>
            <a:pPr>
              <a:defRPr/>
            </a:pPr>
            <a:r>
              <a:rPr lang="fr-FR" sz="1050" b="1" dirty="0" err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Kénitra</a:t>
            </a:r>
            <a:endParaRPr lang="fr-FR" sz="105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Atlantic Free </a:t>
            </a:r>
            <a:r>
              <a:rPr lang="fr-FR" sz="105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Zone</a:t>
            </a:r>
          </a:p>
          <a:p>
            <a:pPr>
              <a:defRPr/>
            </a:pPr>
            <a:r>
              <a:rPr lang="fr-FR" sz="105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Casablanca </a:t>
            </a:r>
          </a:p>
          <a:p>
            <a:pPr>
              <a:defRPr/>
            </a:pPr>
            <a:r>
              <a:rPr lang="fr-FR" sz="1050" dirty="0" err="1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Midparc</a:t>
            </a:r>
            <a:endParaRPr lang="fr-FR" sz="1050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b="1" dirty="0" err="1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Fes</a:t>
            </a:r>
            <a:r>
              <a:rPr lang="fr-FR" sz="105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:</a:t>
            </a:r>
          </a:p>
          <a:p>
            <a:pPr>
              <a:defRPr/>
            </a:pPr>
            <a:r>
              <a:rPr lang="fr-FR" sz="105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P2I Ras El Maa</a:t>
            </a:r>
            <a:endParaRPr lang="fr-FR" sz="105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b="1" dirty="0" err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Laâyoune</a:t>
            </a:r>
            <a:endParaRPr lang="fr-FR" sz="105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Zone </a:t>
            </a:r>
            <a:r>
              <a:rPr lang="fr-FR" sz="105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d’activité</a:t>
            </a:r>
            <a:endParaRPr lang="fr-FR" sz="1050" b="1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b="1" dirty="0" err="1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Boujdour</a:t>
            </a:r>
            <a:endParaRPr lang="fr-FR" sz="105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Zone industrielle</a:t>
            </a:r>
          </a:p>
        </p:txBody>
      </p:sp>
    </p:spTree>
    <p:extLst>
      <p:ext uri="{BB962C8B-B14F-4D97-AF65-F5344CB8AC3E}">
        <p14:creationId xmlns="" xmlns:p14="http://schemas.microsoft.com/office/powerpoint/2010/main" val="339641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KRpDJoWUmRbMKifkDc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4kigdfEihw1hvA0X59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jvgMZZ2kK9pmB_Fiv8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KRpDJoWUmRbMKifkDc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KRpDJoWUmRbMKifkDcww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2">
    <a:dk1>
      <a:srgbClr val="F2F2F2"/>
    </a:dk1>
    <a:lt1>
      <a:sysClr val="window" lastClr="FFFFFF"/>
    </a:lt1>
    <a:dk2>
      <a:srgbClr val="FFFFFF"/>
    </a:dk2>
    <a:lt2>
      <a:srgbClr val="FFFFFF"/>
    </a:lt2>
    <a:accent1>
      <a:srgbClr val="FFFFFF"/>
    </a:accent1>
    <a:accent2>
      <a:srgbClr val="D6D7DF"/>
    </a:accent2>
    <a:accent3>
      <a:srgbClr val="C7C7C7"/>
    </a:accent3>
    <a:accent4>
      <a:srgbClr val="A6A6A6"/>
    </a:accent4>
    <a:accent5>
      <a:srgbClr val="ADAFC0"/>
    </a:accent5>
    <a:accent6>
      <a:srgbClr val="BFBFBF"/>
    </a:accent6>
    <a:hlink>
      <a:srgbClr val="8588A1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11974</TotalTime>
  <Words>2539</Words>
  <Application>Microsoft Office PowerPoint</Application>
  <PresentationFormat>Affichage à l'écran (4:3)</PresentationFormat>
  <Paragraphs>565</Paragraphs>
  <Slides>33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Sommaire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Typologie des projets</vt:lpstr>
      <vt:lpstr>Diapositive 14</vt:lpstr>
      <vt:lpstr>Diapositive 15</vt:lpstr>
      <vt:lpstr>Le Partenariat Public Prive</vt:lpstr>
      <vt:lpstr>Cadre général du PPP</vt:lpstr>
      <vt:lpstr>Business Model de MEDZ Approche partenariale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Exemple de projet PPP: Casanearshore 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Le Partenariat Public-Prive</vt:lpstr>
      <vt:lpstr>Sommaire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idchabani</dc:creator>
  <cp:lastModifiedBy>Abdellatif Hadj Hamou</cp:lastModifiedBy>
  <cp:revision>197</cp:revision>
  <dcterms:created xsi:type="dcterms:W3CDTF">2005-03-29T09:42:25Z</dcterms:created>
  <dcterms:modified xsi:type="dcterms:W3CDTF">2012-04-11T08:06:31Z</dcterms:modified>
</cp:coreProperties>
</file>